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34"/>
  </p:notesMasterIdLst>
  <p:handoutMasterIdLst>
    <p:handoutMasterId r:id="rId35"/>
  </p:handoutMasterIdLst>
  <p:sldIdLst>
    <p:sldId id="259" r:id="rId2"/>
    <p:sldId id="398" r:id="rId3"/>
    <p:sldId id="399" r:id="rId4"/>
    <p:sldId id="402" r:id="rId5"/>
    <p:sldId id="272" r:id="rId6"/>
    <p:sldId id="381" r:id="rId7"/>
    <p:sldId id="403" r:id="rId8"/>
    <p:sldId id="385" r:id="rId9"/>
    <p:sldId id="380" r:id="rId10"/>
    <p:sldId id="344" r:id="rId11"/>
    <p:sldId id="382" r:id="rId12"/>
    <p:sldId id="383" r:id="rId13"/>
    <p:sldId id="384" r:id="rId14"/>
    <p:sldId id="387" r:id="rId15"/>
    <p:sldId id="388" r:id="rId16"/>
    <p:sldId id="377" r:id="rId17"/>
    <p:sldId id="389" r:id="rId18"/>
    <p:sldId id="358" r:id="rId19"/>
    <p:sldId id="359" r:id="rId20"/>
    <p:sldId id="360" r:id="rId21"/>
    <p:sldId id="357" r:id="rId22"/>
    <p:sldId id="361" r:id="rId23"/>
    <p:sldId id="367" r:id="rId24"/>
    <p:sldId id="396" r:id="rId25"/>
    <p:sldId id="393" r:id="rId26"/>
    <p:sldId id="394" r:id="rId27"/>
    <p:sldId id="395" r:id="rId28"/>
    <p:sldId id="355" r:id="rId29"/>
    <p:sldId id="390" r:id="rId30"/>
    <p:sldId id="392" r:id="rId31"/>
    <p:sldId id="311" r:id="rId32"/>
    <p:sldId id="397"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3137"/>
    <a:srgbClr val="BFBFBF"/>
    <a:srgbClr val="F4E9E9"/>
    <a:srgbClr val="C2CDE1"/>
    <a:srgbClr val="8064A2"/>
    <a:srgbClr val="9BBB59"/>
    <a:srgbClr val="C0504D"/>
    <a:srgbClr val="4BACC6"/>
    <a:srgbClr val="F79646"/>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61" autoAdjust="0"/>
    <p:restoredTop sz="96187" autoAdjust="0"/>
  </p:normalViewPr>
  <p:slideViewPr>
    <p:cSldViewPr>
      <p:cViewPr varScale="1">
        <p:scale>
          <a:sx n="86" d="100"/>
          <a:sy n="86" d="100"/>
        </p:scale>
        <p:origin x="1428"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definicion.de/acoso/#ixzz46Bv8wHum" TargetMode="External"/></Relationships>
</file>

<file path=ppt/diagrams/_rels/data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B94DF2-61EB-4B37-86EB-379743D6E867}" type="doc">
      <dgm:prSet loTypeId="urn:microsoft.com/office/officeart/2005/8/layout/StepDownProcess" loCatId="process" qsTypeId="urn:microsoft.com/office/officeart/2005/8/quickstyle/simple2" qsCatId="simple" csTypeId="urn:microsoft.com/office/officeart/2005/8/colors/colorful1#1" csCatId="colorful" phldr="1"/>
      <dgm:spPr/>
      <dgm:t>
        <a:bodyPr/>
        <a:lstStyle/>
        <a:p>
          <a:endParaRPr lang="es-ES"/>
        </a:p>
      </dgm:t>
    </dgm:pt>
    <dgm:pt modelId="{8F825F30-1F33-4B2D-9194-655DDF7BBAEC}">
      <dgm:prSet phldrT="[Texto]"/>
      <dgm:spPr>
        <a:solidFill>
          <a:srgbClr val="C0504D"/>
        </a:solidFill>
      </dgm:spPr>
      <dgm:t>
        <a:bodyPr/>
        <a:lstStyle/>
        <a:p>
          <a:r>
            <a:rPr lang="es-ES"/>
            <a:t>Acoso</a:t>
          </a:r>
        </a:p>
      </dgm:t>
      <dgm:extLst>
        <a:ext uri="{E40237B7-FDA0-4F09-8148-C483321AD2D9}">
          <dgm14:cNvPr xmlns:dgm14="http://schemas.microsoft.com/office/drawing/2010/diagram" id="0" name="">
            <a:hlinkClick xmlns:r="http://schemas.openxmlformats.org/officeDocument/2006/relationships" r:id="rId1"/>
          </dgm14:cNvPr>
        </a:ext>
      </dgm:extLst>
    </dgm:pt>
    <dgm:pt modelId="{74689D9A-4807-4211-B6D9-7A222D965DD5}" type="parTrans" cxnId="{7CF11607-298B-4A11-A94D-CDF4606BE392}">
      <dgm:prSet/>
      <dgm:spPr/>
      <dgm:t>
        <a:bodyPr/>
        <a:lstStyle/>
        <a:p>
          <a:endParaRPr lang="es-ES"/>
        </a:p>
      </dgm:t>
    </dgm:pt>
    <dgm:pt modelId="{108608B8-5455-431E-AAC2-5C783861AE93}" type="sibTrans" cxnId="{7CF11607-298B-4A11-A94D-CDF4606BE392}">
      <dgm:prSet/>
      <dgm:spPr/>
      <dgm:t>
        <a:bodyPr/>
        <a:lstStyle/>
        <a:p>
          <a:endParaRPr lang="es-ES"/>
        </a:p>
      </dgm:t>
    </dgm:pt>
    <dgm:pt modelId="{46894C2D-3DBF-4FFA-9F7C-C7D5E4DA987E}">
      <dgm:prSet phldrT="[Texto]" custT="1"/>
      <dgm:spPr/>
      <dgm:t>
        <a:bodyPr/>
        <a:lstStyle/>
        <a:p>
          <a:pPr algn="just"/>
          <a:r>
            <a:rPr lang="es-ES" sz="1800" dirty="0">
              <a:solidFill>
                <a:schemeClr val="tx1">
                  <a:lumMod val="65000"/>
                  <a:lumOff val="35000"/>
                </a:schemeClr>
              </a:solidFill>
            </a:rPr>
            <a:t>Acción de </a:t>
          </a:r>
          <a:r>
            <a:rPr lang="es-ES" sz="1800" b="1" dirty="0">
              <a:solidFill>
                <a:srgbClr val="DD3137"/>
              </a:solidFill>
            </a:rPr>
            <a:t>hostigar</a:t>
          </a:r>
          <a:r>
            <a:rPr lang="es-ES" sz="1800" dirty="0">
              <a:solidFill>
                <a:srgbClr val="DD3137"/>
              </a:solidFill>
            </a:rPr>
            <a:t>, </a:t>
          </a:r>
          <a:r>
            <a:rPr lang="es-ES" sz="1800" b="1" dirty="0">
              <a:solidFill>
                <a:srgbClr val="DD3137"/>
              </a:solidFill>
            </a:rPr>
            <a:t>perseguir</a:t>
          </a:r>
          <a:r>
            <a:rPr lang="es-ES" sz="1800" dirty="0">
              <a:solidFill>
                <a:srgbClr val="DD3137"/>
              </a:solidFill>
            </a:rPr>
            <a:t> o </a:t>
          </a:r>
          <a:r>
            <a:rPr lang="es-ES" sz="1800" b="1" dirty="0">
              <a:solidFill>
                <a:srgbClr val="DD3137"/>
              </a:solidFill>
            </a:rPr>
            <a:t>molestar</a:t>
          </a:r>
          <a:r>
            <a:rPr lang="es-ES" sz="1800" dirty="0">
              <a:solidFill>
                <a:srgbClr val="DD3137"/>
              </a:solidFill>
            </a:rPr>
            <a:t> </a:t>
          </a:r>
          <a:r>
            <a:rPr lang="es-ES" sz="1800" dirty="0">
              <a:solidFill>
                <a:schemeClr val="tx1">
                  <a:lumMod val="65000"/>
                  <a:lumOff val="35000"/>
                </a:schemeClr>
              </a:solidFill>
            </a:rPr>
            <a:t>a otra persona, generando incomodidad o disconformidad en ella. </a:t>
          </a:r>
        </a:p>
      </dgm:t>
    </dgm:pt>
    <dgm:pt modelId="{C11036B2-EC99-44CA-A430-68256F3986F3}" type="parTrans" cxnId="{9CB6B4F9-6D44-4C43-A83A-E9C52AC5CA04}">
      <dgm:prSet/>
      <dgm:spPr/>
      <dgm:t>
        <a:bodyPr/>
        <a:lstStyle/>
        <a:p>
          <a:endParaRPr lang="es-ES"/>
        </a:p>
      </dgm:t>
    </dgm:pt>
    <dgm:pt modelId="{6A0A95E6-A4C7-4E1C-A1E9-3F5EBAA65A6A}" type="sibTrans" cxnId="{9CB6B4F9-6D44-4C43-A83A-E9C52AC5CA04}">
      <dgm:prSet/>
      <dgm:spPr/>
      <dgm:t>
        <a:bodyPr/>
        <a:lstStyle/>
        <a:p>
          <a:endParaRPr lang="es-ES"/>
        </a:p>
      </dgm:t>
    </dgm:pt>
    <dgm:pt modelId="{B628E9FB-01DC-4271-838F-712C84206B15}">
      <dgm:prSet phldrT="[Texto]"/>
      <dgm:spPr>
        <a:solidFill>
          <a:srgbClr val="9BBB59"/>
        </a:solidFill>
      </dgm:spPr>
      <dgm:t>
        <a:bodyPr/>
        <a:lstStyle/>
        <a:p>
          <a:r>
            <a:rPr lang="es-ES"/>
            <a:t>Ciberacoso</a:t>
          </a:r>
        </a:p>
      </dgm:t>
    </dgm:pt>
    <dgm:pt modelId="{381A00D1-2C79-4F7C-83B4-DC07A07494DC}" type="parTrans" cxnId="{25F15254-634A-4B3F-87A2-963E14BD6008}">
      <dgm:prSet/>
      <dgm:spPr/>
      <dgm:t>
        <a:bodyPr/>
        <a:lstStyle/>
        <a:p>
          <a:endParaRPr lang="es-ES"/>
        </a:p>
      </dgm:t>
    </dgm:pt>
    <dgm:pt modelId="{106C1029-BD52-415D-BACE-A3B3553BDC4F}" type="sibTrans" cxnId="{25F15254-634A-4B3F-87A2-963E14BD6008}">
      <dgm:prSet/>
      <dgm:spPr/>
      <dgm:t>
        <a:bodyPr/>
        <a:lstStyle/>
        <a:p>
          <a:endParaRPr lang="es-ES"/>
        </a:p>
      </dgm:t>
    </dgm:pt>
    <dgm:pt modelId="{7CF7F764-E86A-4365-B5D2-2D1883FCF39F}">
      <dgm:prSet phldrT="[Texto]" custT="1"/>
      <dgm:spPr/>
      <dgm:t>
        <a:bodyPr/>
        <a:lstStyle/>
        <a:p>
          <a:pPr algn="just"/>
          <a:r>
            <a:rPr lang="es-ES" sz="1800" dirty="0">
              <a:solidFill>
                <a:schemeClr val="tx1">
                  <a:lumMod val="65000"/>
                  <a:lumOff val="35000"/>
                </a:schemeClr>
              </a:solidFill>
            </a:rPr>
            <a:t>Acción de acosar a otra persona mediante el </a:t>
          </a:r>
          <a:r>
            <a:rPr lang="es-ES" sz="1800" b="1" dirty="0">
              <a:solidFill>
                <a:srgbClr val="DD3137"/>
              </a:solidFill>
            </a:rPr>
            <a:t>uso de medios digitales</a:t>
          </a:r>
          <a:r>
            <a:rPr lang="es-ES" sz="1800" dirty="0">
              <a:solidFill>
                <a:schemeClr val="tx1">
                  <a:lumMod val="65000"/>
                  <a:lumOff val="35000"/>
                </a:schemeClr>
              </a:solidFill>
            </a:rPr>
            <a:t>.</a:t>
          </a:r>
        </a:p>
      </dgm:t>
    </dgm:pt>
    <dgm:pt modelId="{7745693C-191F-47D8-9117-BE1FE8F64357}" type="parTrans" cxnId="{197ED044-E3AF-432E-9F8C-3ED6D4D81388}">
      <dgm:prSet/>
      <dgm:spPr/>
      <dgm:t>
        <a:bodyPr/>
        <a:lstStyle/>
        <a:p>
          <a:endParaRPr lang="es-ES"/>
        </a:p>
      </dgm:t>
    </dgm:pt>
    <dgm:pt modelId="{5DADCA2C-E826-4259-A1BF-0E62B5E294F3}" type="sibTrans" cxnId="{197ED044-E3AF-432E-9F8C-3ED6D4D81388}">
      <dgm:prSet/>
      <dgm:spPr/>
      <dgm:t>
        <a:bodyPr/>
        <a:lstStyle/>
        <a:p>
          <a:endParaRPr lang="es-ES"/>
        </a:p>
      </dgm:t>
    </dgm:pt>
    <dgm:pt modelId="{58D5BB45-B788-4F1B-AD70-BB864AA76A28}">
      <dgm:prSet phldrT="[Texto]"/>
      <dgm:spPr>
        <a:solidFill>
          <a:srgbClr val="8064A2"/>
        </a:solidFill>
      </dgm:spPr>
      <dgm:t>
        <a:bodyPr/>
        <a:lstStyle/>
        <a:p>
          <a:r>
            <a:rPr lang="es-ES" dirty="0"/>
            <a:t>Ciberbullying. Ciberacoso escolar</a:t>
          </a:r>
        </a:p>
      </dgm:t>
    </dgm:pt>
    <dgm:pt modelId="{0CEBFC61-C551-489B-AC8A-2BCB30AEA80D}" type="parTrans" cxnId="{E02B4D5B-580B-41DD-B2BD-B911481521CE}">
      <dgm:prSet/>
      <dgm:spPr/>
      <dgm:t>
        <a:bodyPr/>
        <a:lstStyle/>
        <a:p>
          <a:endParaRPr lang="es-ES"/>
        </a:p>
      </dgm:t>
    </dgm:pt>
    <dgm:pt modelId="{09102C0F-1991-4222-8EF4-28C45CAEED06}" type="sibTrans" cxnId="{E02B4D5B-580B-41DD-B2BD-B911481521CE}">
      <dgm:prSet/>
      <dgm:spPr/>
      <dgm:t>
        <a:bodyPr/>
        <a:lstStyle/>
        <a:p>
          <a:endParaRPr lang="es-ES"/>
        </a:p>
      </dgm:t>
    </dgm:pt>
    <dgm:pt modelId="{B7F45FEC-7C45-4939-81B5-D15442E64882}">
      <dgm:prSet phldrT="[Texto]" custT="1"/>
      <dgm:spPr/>
      <dgm:t>
        <a:bodyPr/>
        <a:lstStyle/>
        <a:p>
          <a:pPr algn="just"/>
          <a:r>
            <a:rPr lang="es-ES" sz="1800" b="0" dirty="0">
              <a:solidFill>
                <a:schemeClr val="tx1">
                  <a:lumMod val="65000"/>
                  <a:lumOff val="35000"/>
                </a:schemeClr>
              </a:solidFill>
            </a:rPr>
            <a:t>Daño intencional y repetido infligido por parte de un menor o </a:t>
          </a:r>
          <a:r>
            <a:rPr lang="es-ES" sz="1800" b="1" dirty="0">
              <a:solidFill>
                <a:srgbClr val="DD3137"/>
              </a:solidFill>
            </a:rPr>
            <a:t>grupo de menores hacía otro menor</a:t>
          </a:r>
          <a:r>
            <a:rPr lang="es-ES" sz="1800" b="0" dirty="0">
              <a:solidFill>
                <a:schemeClr val="tx1">
                  <a:lumMod val="65000"/>
                  <a:lumOff val="35000"/>
                </a:schemeClr>
              </a:solidFill>
            </a:rPr>
            <a:t> mediante el uso de </a:t>
          </a:r>
          <a:r>
            <a:rPr lang="es-ES" sz="1800" b="1" dirty="0">
              <a:solidFill>
                <a:schemeClr val="tx1">
                  <a:lumMod val="65000"/>
                  <a:lumOff val="35000"/>
                </a:schemeClr>
              </a:solidFill>
            </a:rPr>
            <a:t>medios digitales</a:t>
          </a:r>
          <a:r>
            <a:rPr lang="es-ES" sz="1800" b="0" dirty="0">
              <a:solidFill>
                <a:schemeClr val="tx1">
                  <a:lumMod val="65000"/>
                  <a:lumOff val="35000"/>
                </a:schemeClr>
              </a:solidFill>
            </a:rPr>
            <a:t>. </a:t>
          </a:r>
        </a:p>
      </dgm:t>
    </dgm:pt>
    <dgm:pt modelId="{C6AC537E-1F56-454A-B9FD-32708F170B14}" type="parTrans" cxnId="{EA71E553-E229-43B6-A427-BA90E8054AC5}">
      <dgm:prSet/>
      <dgm:spPr/>
      <dgm:t>
        <a:bodyPr/>
        <a:lstStyle/>
        <a:p>
          <a:endParaRPr lang="es-ES"/>
        </a:p>
      </dgm:t>
    </dgm:pt>
    <dgm:pt modelId="{6F8D275E-C750-490E-9095-871ADA631A2A}" type="sibTrans" cxnId="{EA71E553-E229-43B6-A427-BA90E8054AC5}">
      <dgm:prSet/>
      <dgm:spPr/>
      <dgm:t>
        <a:bodyPr/>
        <a:lstStyle/>
        <a:p>
          <a:endParaRPr lang="es-ES"/>
        </a:p>
      </dgm:t>
    </dgm:pt>
    <dgm:pt modelId="{D0876914-543F-4635-8BB3-D9484504D912}" type="pres">
      <dgm:prSet presAssocID="{4EB94DF2-61EB-4B37-86EB-379743D6E867}" presName="rootnode" presStyleCnt="0">
        <dgm:presLayoutVars>
          <dgm:chMax/>
          <dgm:chPref/>
          <dgm:dir/>
          <dgm:animLvl val="lvl"/>
        </dgm:presLayoutVars>
      </dgm:prSet>
      <dgm:spPr/>
    </dgm:pt>
    <dgm:pt modelId="{AFFAC4FC-92A2-44A6-ABA9-AA10AB15F99A}" type="pres">
      <dgm:prSet presAssocID="{8F825F30-1F33-4B2D-9194-655DDF7BBAEC}" presName="composite" presStyleCnt="0"/>
      <dgm:spPr/>
    </dgm:pt>
    <dgm:pt modelId="{671E8B07-AB42-4CD4-B699-92A4DF1199D2}" type="pres">
      <dgm:prSet presAssocID="{8F825F30-1F33-4B2D-9194-655DDF7BBAEC}" presName="bentUpArrow1" presStyleLbl="alignImgPlace1" presStyleIdx="0" presStyleCnt="2" custLinFactNeighborX="-35599" custLinFactNeighborY="-12099"/>
      <dgm:spPr>
        <a:solidFill>
          <a:srgbClr val="C2CDE1"/>
        </a:solidFill>
      </dgm:spPr>
    </dgm:pt>
    <dgm:pt modelId="{86A2939B-D6D5-4936-AFCE-8A2EEE7CCCA7}" type="pres">
      <dgm:prSet presAssocID="{8F825F30-1F33-4B2D-9194-655DDF7BBAEC}" presName="ParentText" presStyleLbl="node1" presStyleIdx="0" presStyleCnt="3" custScaleX="133395" custScaleY="119289" custLinFactNeighborX="-45040" custLinFactNeighborY="-23900">
        <dgm:presLayoutVars>
          <dgm:chMax val="1"/>
          <dgm:chPref val="1"/>
          <dgm:bulletEnabled val="1"/>
        </dgm:presLayoutVars>
      </dgm:prSet>
      <dgm:spPr/>
    </dgm:pt>
    <dgm:pt modelId="{FBD0E144-AB6D-4A5D-86B2-92388DA9B251}" type="pres">
      <dgm:prSet presAssocID="{8F825F30-1F33-4B2D-9194-655DDF7BBAEC}" presName="ChildText" presStyleLbl="revTx" presStyleIdx="0" presStyleCnt="3" custScaleX="547029" custLinFactX="100000" custLinFactNeighborX="129856" custLinFactNeighborY="-31523">
        <dgm:presLayoutVars>
          <dgm:chMax val="0"/>
          <dgm:chPref val="0"/>
          <dgm:bulletEnabled val="1"/>
        </dgm:presLayoutVars>
      </dgm:prSet>
      <dgm:spPr/>
    </dgm:pt>
    <dgm:pt modelId="{5BE2D47F-1194-42BD-A7DF-90089097B5AC}" type="pres">
      <dgm:prSet presAssocID="{108608B8-5455-431E-AAC2-5C783861AE93}" presName="sibTrans" presStyleCnt="0"/>
      <dgm:spPr/>
    </dgm:pt>
    <dgm:pt modelId="{78EEB233-4A7F-4AB3-9E46-732E0EA9D2A8}" type="pres">
      <dgm:prSet presAssocID="{B628E9FB-01DC-4271-838F-712C84206B15}" presName="composite" presStyleCnt="0"/>
      <dgm:spPr/>
    </dgm:pt>
    <dgm:pt modelId="{409247B5-8358-4627-B142-F27B65C3F1FC}" type="pres">
      <dgm:prSet presAssocID="{B628E9FB-01DC-4271-838F-712C84206B15}" presName="bentUpArrow1" presStyleLbl="alignImgPlace1" presStyleIdx="1" presStyleCnt="2" custLinFactX="-13508" custLinFactNeighborX="-100000" custLinFactNeighborY="20490"/>
      <dgm:spPr>
        <a:solidFill>
          <a:srgbClr val="F4E9E9"/>
        </a:solidFill>
      </dgm:spPr>
    </dgm:pt>
    <dgm:pt modelId="{EAC30147-F477-4372-9FAF-F4A933B69013}" type="pres">
      <dgm:prSet presAssocID="{B628E9FB-01DC-4271-838F-712C84206B15}" presName="ParentText" presStyleLbl="node1" presStyleIdx="1" presStyleCnt="3" custScaleX="133395" custScaleY="119289" custLinFactNeighborX="-60763" custLinFactNeighborY="-13848">
        <dgm:presLayoutVars>
          <dgm:chMax val="1"/>
          <dgm:chPref val="1"/>
          <dgm:bulletEnabled val="1"/>
        </dgm:presLayoutVars>
      </dgm:prSet>
      <dgm:spPr/>
    </dgm:pt>
    <dgm:pt modelId="{B58DF3CA-019C-4D04-A7F0-EA0839F2BF74}" type="pres">
      <dgm:prSet presAssocID="{B628E9FB-01DC-4271-838F-712C84206B15}" presName="ChildText" presStyleLbl="revTx" presStyleIdx="1" presStyleCnt="3" custScaleX="408354" custLinFactX="36705" custLinFactNeighborX="100000" custLinFactNeighborY="-28933">
        <dgm:presLayoutVars>
          <dgm:chMax val="0"/>
          <dgm:chPref val="0"/>
          <dgm:bulletEnabled val="1"/>
        </dgm:presLayoutVars>
      </dgm:prSet>
      <dgm:spPr/>
    </dgm:pt>
    <dgm:pt modelId="{A214D687-3F8C-43D0-A7AE-49BC9B35EC36}" type="pres">
      <dgm:prSet presAssocID="{106C1029-BD52-415D-BACE-A3B3553BDC4F}" presName="sibTrans" presStyleCnt="0"/>
      <dgm:spPr/>
    </dgm:pt>
    <dgm:pt modelId="{D66BCCEF-39AE-4E3D-A75D-467256CFD500}" type="pres">
      <dgm:prSet presAssocID="{58D5BB45-B788-4F1B-AD70-BB864AA76A28}" presName="composite" presStyleCnt="0"/>
      <dgm:spPr/>
    </dgm:pt>
    <dgm:pt modelId="{629A05E3-05D7-4649-9B98-8E8951663E81}" type="pres">
      <dgm:prSet presAssocID="{58D5BB45-B788-4F1B-AD70-BB864AA76A28}" presName="ParentText" presStyleLbl="node1" presStyleIdx="2" presStyleCnt="3" custScaleX="133395" custScaleY="119289" custLinFactX="-73453" custLinFactNeighborX="-100000" custLinFactNeighborY="-1030">
        <dgm:presLayoutVars>
          <dgm:chMax val="1"/>
          <dgm:chPref val="1"/>
          <dgm:bulletEnabled val="1"/>
        </dgm:presLayoutVars>
      </dgm:prSet>
      <dgm:spPr/>
    </dgm:pt>
    <dgm:pt modelId="{441D8E31-BB01-4173-BCA0-4B4671C1F8DB}" type="pres">
      <dgm:prSet presAssocID="{58D5BB45-B788-4F1B-AD70-BB864AA76A28}" presName="FinalChildText" presStyleLbl="revTx" presStyleIdx="2" presStyleCnt="3" custScaleX="442832" custScaleY="162403" custLinFactNeighborX="-35019" custLinFactNeighborY="7236">
        <dgm:presLayoutVars>
          <dgm:chMax val="0"/>
          <dgm:chPref val="0"/>
          <dgm:bulletEnabled val="1"/>
        </dgm:presLayoutVars>
      </dgm:prSet>
      <dgm:spPr/>
    </dgm:pt>
  </dgm:ptLst>
  <dgm:cxnLst>
    <dgm:cxn modelId="{7CF11607-298B-4A11-A94D-CDF4606BE392}" srcId="{4EB94DF2-61EB-4B37-86EB-379743D6E867}" destId="{8F825F30-1F33-4B2D-9194-655DDF7BBAEC}" srcOrd="0" destOrd="0" parTransId="{74689D9A-4807-4211-B6D9-7A222D965DD5}" sibTransId="{108608B8-5455-431E-AAC2-5C783861AE93}"/>
    <dgm:cxn modelId="{64319B13-E8C9-4CC6-8916-DF7E9F3768CC}" type="presOf" srcId="{B628E9FB-01DC-4271-838F-712C84206B15}" destId="{EAC30147-F477-4372-9FAF-F4A933B69013}" srcOrd="0" destOrd="0" presId="urn:microsoft.com/office/officeart/2005/8/layout/StepDownProcess"/>
    <dgm:cxn modelId="{B3EE312F-7B3F-4A44-857C-B72FD9FC2008}" type="presOf" srcId="{B7F45FEC-7C45-4939-81B5-D15442E64882}" destId="{441D8E31-BB01-4173-BCA0-4B4671C1F8DB}" srcOrd="0" destOrd="0" presId="urn:microsoft.com/office/officeart/2005/8/layout/StepDownProcess"/>
    <dgm:cxn modelId="{E02B4D5B-580B-41DD-B2BD-B911481521CE}" srcId="{4EB94DF2-61EB-4B37-86EB-379743D6E867}" destId="{58D5BB45-B788-4F1B-AD70-BB864AA76A28}" srcOrd="2" destOrd="0" parTransId="{0CEBFC61-C551-489B-AC8A-2BCB30AEA80D}" sibTransId="{09102C0F-1991-4222-8EF4-28C45CAEED06}"/>
    <dgm:cxn modelId="{197ED044-E3AF-432E-9F8C-3ED6D4D81388}" srcId="{B628E9FB-01DC-4271-838F-712C84206B15}" destId="{7CF7F764-E86A-4365-B5D2-2D1883FCF39F}" srcOrd="0" destOrd="0" parTransId="{7745693C-191F-47D8-9117-BE1FE8F64357}" sibTransId="{5DADCA2C-E826-4259-A1BF-0E62B5E294F3}"/>
    <dgm:cxn modelId="{EA71E553-E229-43B6-A427-BA90E8054AC5}" srcId="{58D5BB45-B788-4F1B-AD70-BB864AA76A28}" destId="{B7F45FEC-7C45-4939-81B5-D15442E64882}" srcOrd="0" destOrd="0" parTransId="{C6AC537E-1F56-454A-B9FD-32708F170B14}" sibTransId="{6F8D275E-C750-490E-9095-871ADA631A2A}"/>
    <dgm:cxn modelId="{25F15254-634A-4B3F-87A2-963E14BD6008}" srcId="{4EB94DF2-61EB-4B37-86EB-379743D6E867}" destId="{B628E9FB-01DC-4271-838F-712C84206B15}" srcOrd="1" destOrd="0" parTransId="{381A00D1-2C79-4F7C-83B4-DC07A07494DC}" sibTransId="{106C1029-BD52-415D-BACE-A3B3553BDC4F}"/>
    <dgm:cxn modelId="{647D6558-6B11-4E8B-8F5B-4FE0ADB92446}" type="presOf" srcId="{7CF7F764-E86A-4365-B5D2-2D1883FCF39F}" destId="{B58DF3CA-019C-4D04-A7F0-EA0839F2BF74}" srcOrd="0" destOrd="0" presId="urn:microsoft.com/office/officeart/2005/8/layout/StepDownProcess"/>
    <dgm:cxn modelId="{62BF568B-F9A5-4804-9804-69D05C63CEF3}" type="presOf" srcId="{4EB94DF2-61EB-4B37-86EB-379743D6E867}" destId="{D0876914-543F-4635-8BB3-D9484504D912}" srcOrd="0" destOrd="0" presId="urn:microsoft.com/office/officeart/2005/8/layout/StepDownProcess"/>
    <dgm:cxn modelId="{57C91891-169C-4175-BC58-487474066A46}" type="presOf" srcId="{8F825F30-1F33-4B2D-9194-655DDF7BBAEC}" destId="{86A2939B-D6D5-4936-AFCE-8A2EEE7CCCA7}" srcOrd="0" destOrd="0" presId="urn:microsoft.com/office/officeart/2005/8/layout/StepDownProcess"/>
    <dgm:cxn modelId="{6D0C2EA9-A307-4BE9-88D5-9FF0C066EDF0}" type="presOf" srcId="{46894C2D-3DBF-4FFA-9F7C-C7D5E4DA987E}" destId="{FBD0E144-AB6D-4A5D-86B2-92388DA9B251}" srcOrd="0" destOrd="0" presId="urn:microsoft.com/office/officeart/2005/8/layout/StepDownProcess"/>
    <dgm:cxn modelId="{8DEAFEDF-099D-43B5-98FD-7F42CECAD7D5}" type="presOf" srcId="{58D5BB45-B788-4F1B-AD70-BB864AA76A28}" destId="{629A05E3-05D7-4649-9B98-8E8951663E81}" srcOrd="0" destOrd="0" presId="urn:microsoft.com/office/officeart/2005/8/layout/StepDownProcess"/>
    <dgm:cxn modelId="{9CB6B4F9-6D44-4C43-A83A-E9C52AC5CA04}" srcId="{8F825F30-1F33-4B2D-9194-655DDF7BBAEC}" destId="{46894C2D-3DBF-4FFA-9F7C-C7D5E4DA987E}" srcOrd="0" destOrd="0" parTransId="{C11036B2-EC99-44CA-A430-68256F3986F3}" sibTransId="{6A0A95E6-A4C7-4E1C-A1E9-3F5EBAA65A6A}"/>
    <dgm:cxn modelId="{373AE15E-C3C2-420E-AA12-BA80DC682B81}" type="presParOf" srcId="{D0876914-543F-4635-8BB3-D9484504D912}" destId="{AFFAC4FC-92A2-44A6-ABA9-AA10AB15F99A}" srcOrd="0" destOrd="0" presId="urn:microsoft.com/office/officeart/2005/8/layout/StepDownProcess"/>
    <dgm:cxn modelId="{30BB8392-1940-4F8B-9285-4E94818E1592}" type="presParOf" srcId="{AFFAC4FC-92A2-44A6-ABA9-AA10AB15F99A}" destId="{671E8B07-AB42-4CD4-B699-92A4DF1199D2}" srcOrd="0" destOrd="0" presId="urn:microsoft.com/office/officeart/2005/8/layout/StepDownProcess"/>
    <dgm:cxn modelId="{6BBAF9DD-25EF-486A-AC12-D2A3D8BFCB83}" type="presParOf" srcId="{AFFAC4FC-92A2-44A6-ABA9-AA10AB15F99A}" destId="{86A2939B-D6D5-4936-AFCE-8A2EEE7CCCA7}" srcOrd="1" destOrd="0" presId="urn:microsoft.com/office/officeart/2005/8/layout/StepDownProcess"/>
    <dgm:cxn modelId="{4538DD85-596C-4649-9676-49D0C1809F3C}" type="presParOf" srcId="{AFFAC4FC-92A2-44A6-ABA9-AA10AB15F99A}" destId="{FBD0E144-AB6D-4A5D-86B2-92388DA9B251}" srcOrd="2" destOrd="0" presId="urn:microsoft.com/office/officeart/2005/8/layout/StepDownProcess"/>
    <dgm:cxn modelId="{C690D9B1-4DB3-4BF7-A9F7-EB0BA02B234C}" type="presParOf" srcId="{D0876914-543F-4635-8BB3-D9484504D912}" destId="{5BE2D47F-1194-42BD-A7DF-90089097B5AC}" srcOrd="1" destOrd="0" presId="urn:microsoft.com/office/officeart/2005/8/layout/StepDownProcess"/>
    <dgm:cxn modelId="{BD68530F-EC81-41FD-86E7-55ACAC8D4B65}" type="presParOf" srcId="{D0876914-543F-4635-8BB3-D9484504D912}" destId="{78EEB233-4A7F-4AB3-9E46-732E0EA9D2A8}" srcOrd="2" destOrd="0" presId="urn:microsoft.com/office/officeart/2005/8/layout/StepDownProcess"/>
    <dgm:cxn modelId="{8E3A434C-007A-4BEC-B28B-5A9C0A80A2B7}" type="presParOf" srcId="{78EEB233-4A7F-4AB3-9E46-732E0EA9D2A8}" destId="{409247B5-8358-4627-B142-F27B65C3F1FC}" srcOrd="0" destOrd="0" presId="urn:microsoft.com/office/officeart/2005/8/layout/StepDownProcess"/>
    <dgm:cxn modelId="{F8DE12D4-1630-4BDD-A471-20DAE35A9CBD}" type="presParOf" srcId="{78EEB233-4A7F-4AB3-9E46-732E0EA9D2A8}" destId="{EAC30147-F477-4372-9FAF-F4A933B69013}" srcOrd="1" destOrd="0" presId="urn:microsoft.com/office/officeart/2005/8/layout/StepDownProcess"/>
    <dgm:cxn modelId="{B81C2B60-6A27-44A0-9946-A2191962BAF9}" type="presParOf" srcId="{78EEB233-4A7F-4AB3-9E46-732E0EA9D2A8}" destId="{B58DF3CA-019C-4D04-A7F0-EA0839F2BF74}" srcOrd="2" destOrd="0" presId="urn:microsoft.com/office/officeart/2005/8/layout/StepDownProcess"/>
    <dgm:cxn modelId="{EB38A2CA-11F5-4A36-9EA8-54D8E3551401}" type="presParOf" srcId="{D0876914-543F-4635-8BB3-D9484504D912}" destId="{A214D687-3F8C-43D0-A7AE-49BC9B35EC36}" srcOrd="3" destOrd="0" presId="urn:microsoft.com/office/officeart/2005/8/layout/StepDownProcess"/>
    <dgm:cxn modelId="{A11F0BA7-2668-4758-9164-35E1D25D1C11}" type="presParOf" srcId="{D0876914-543F-4635-8BB3-D9484504D912}" destId="{D66BCCEF-39AE-4E3D-A75D-467256CFD500}" srcOrd="4" destOrd="0" presId="urn:microsoft.com/office/officeart/2005/8/layout/StepDownProcess"/>
    <dgm:cxn modelId="{8F23AD58-2252-495E-8B7E-B8D0BAA4811B}" type="presParOf" srcId="{D66BCCEF-39AE-4E3D-A75D-467256CFD500}" destId="{629A05E3-05D7-4649-9B98-8E8951663E81}" srcOrd="0" destOrd="0" presId="urn:microsoft.com/office/officeart/2005/8/layout/StepDownProcess"/>
    <dgm:cxn modelId="{C0DD7F5A-1DF3-4A61-9BE9-32A84466E33F}" type="presParOf" srcId="{D66BCCEF-39AE-4E3D-A75D-467256CFD500}" destId="{441D8E31-BB01-4173-BCA0-4B4671C1F8DB}"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a:solidFill>
                <a:schemeClr val="tx1">
                  <a:lumMod val="65000"/>
                  <a:lumOff val="35000"/>
                </a:schemeClr>
              </a:solidFill>
            </a:rPr>
            <a:t>Sistema operativo, antivirus y programas siempre actualizados.</a:t>
          </a: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3436EBA6-AAE2-411B-B772-4A0B6ED59E35}">
      <dgm:prSet phldrT="[Texto]" custT="1"/>
      <dgm:spPr/>
      <dgm:t>
        <a:bodyPr/>
        <a:lstStyle/>
        <a:p>
          <a:r>
            <a:rPr lang="es-ES" sz="1800" dirty="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dirty="0">
            <a:solidFill>
              <a:schemeClr val="tx1">
                <a:lumMod val="65000"/>
                <a:lumOff val="35000"/>
              </a:schemeClr>
            </a:solidFill>
          </a:endParaRPr>
        </a:p>
      </dgm:t>
    </dgm:pt>
    <dgm:pt modelId="{4C55671F-FCC6-40E6-BFE9-4A989C83D163}" type="parTrans" cxnId="{2338ADC3-E89D-41C0-9BDB-B959971D938E}">
      <dgm:prSet/>
      <dgm:spPr/>
      <dgm:t>
        <a:bodyPr/>
        <a:lstStyle/>
        <a:p>
          <a:endParaRPr lang="es-ES">
            <a:solidFill>
              <a:schemeClr val="tx1">
                <a:lumMod val="65000"/>
                <a:lumOff val="35000"/>
              </a:schemeClr>
            </a:solidFill>
          </a:endParaRPr>
        </a:p>
      </dgm:t>
    </dgm:pt>
    <dgm:pt modelId="{109680FE-364F-4C4B-80B9-B70B6FEFD0DB}" type="sibTrans" cxnId="{2338ADC3-E89D-41C0-9BDB-B959971D938E}">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a:solidFill>
                <a:schemeClr val="tx1">
                  <a:lumMod val="65000"/>
                  <a:lumOff val="35000"/>
                </a:schemeClr>
              </a:solidFill>
            </a:rPr>
            <a:t>Utiliza patrones de seguridad en smartphones y tabletas</a:t>
          </a: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ABA4B845-AC54-4B82-8836-AC0E74F44A9E}">
      <dgm:prSet phldrT="[Texto]" custT="1"/>
      <dgm:spPr/>
      <dgm:t>
        <a:bodyPr/>
        <a:lstStyle/>
        <a:p>
          <a:r>
            <a:rPr lang="es-ES" sz="1800" dirty="0">
              <a:solidFill>
                <a:schemeClr val="tx1">
                  <a:lumMod val="65000"/>
                  <a:lumOff val="35000"/>
                </a:schemeClr>
              </a:solidFill>
            </a:rPr>
            <a:t>Ten precaución al usar dispositivos y </a:t>
          </a:r>
          <a:r>
            <a:rPr lang="es-ES" sz="1800" dirty="0" err="1">
              <a:solidFill>
                <a:schemeClr val="tx1">
                  <a:lumMod val="65000"/>
                  <a:lumOff val="35000"/>
                </a:schemeClr>
              </a:solidFill>
            </a:rPr>
            <a:t>wifi</a:t>
          </a:r>
          <a:r>
            <a:rPr lang="es-ES" sz="1800" dirty="0">
              <a:solidFill>
                <a:schemeClr val="tx1">
                  <a:lumMod val="65000"/>
                  <a:lumOff val="35000"/>
                </a:schemeClr>
              </a:solidFill>
            </a:rPr>
            <a:t> públicos.</a:t>
          </a:r>
        </a:p>
      </dgm:t>
    </dgm:pt>
    <dgm:pt modelId="{CB73E983-C348-41BA-81A1-3A13304B0F25}" type="parTrans" cxnId="{AC3C9C13-2D09-42C0-830A-2A0F0A88ABF3}">
      <dgm:prSet/>
      <dgm:spPr/>
      <dgm:t>
        <a:bodyPr/>
        <a:lstStyle/>
        <a:p>
          <a:endParaRPr lang="es-ES">
            <a:solidFill>
              <a:schemeClr val="tx1">
                <a:lumMod val="65000"/>
                <a:lumOff val="35000"/>
              </a:schemeClr>
            </a:solidFill>
          </a:endParaRPr>
        </a:p>
      </dgm:t>
    </dgm:pt>
    <dgm:pt modelId="{F8C6781B-1A95-49FF-AACC-42B46AF12714}" type="sibTrans" cxnId="{AC3C9C13-2D09-42C0-830A-2A0F0A88ABF3}">
      <dgm:prSet/>
      <dgm:spPr/>
      <dgm:t>
        <a:bodyPr/>
        <a:lstStyle/>
        <a:p>
          <a:endParaRPr lang="es-ES">
            <a:solidFill>
              <a:schemeClr val="tx1">
                <a:lumMod val="65000"/>
                <a:lumOff val="35000"/>
              </a:schemeClr>
            </a:solidFill>
          </a:endParaRPr>
        </a:p>
      </dgm:t>
    </dgm:pt>
    <dgm:pt modelId="{5DE9A306-D911-4E53-8A3A-584A70461591}">
      <dgm:prSet custT="1"/>
      <dgm:spPr/>
      <dgm:t>
        <a:bodyPr/>
        <a:lstStyle/>
        <a:p>
          <a:r>
            <a:rPr lang="es-ES" sz="1800" dirty="0">
              <a:solidFill>
                <a:schemeClr val="tx1">
                  <a:lumMod val="65000"/>
                  <a:lumOff val="35000"/>
                </a:schemeClr>
              </a:solidFill>
            </a:rPr>
            <a:t>Evita navegar por webs sospechosas y analiza los enlaces cortos.</a:t>
          </a:r>
        </a:p>
      </dgm:t>
    </dgm:pt>
    <dgm:pt modelId="{94C502B2-0DD2-4575-A419-FB2D0EA040E9}" type="parTrans" cxnId="{18945CFE-3497-46CD-AB51-9D819DD22D2B}">
      <dgm:prSet/>
      <dgm:spPr/>
      <dgm:t>
        <a:bodyPr/>
        <a:lstStyle/>
        <a:p>
          <a:endParaRPr lang="es-ES">
            <a:solidFill>
              <a:schemeClr val="tx1">
                <a:lumMod val="65000"/>
                <a:lumOff val="35000"/>
              </a:schemeClr>
            </a:solidFill>
          </a:endParaRPr>
        </a:p>
      </dgm:t>
    </dgm:pt>
    <dgm:pt modelId="{60BA945A-0B1C-4670-8EB6-6E24B0479A36}" type="sibTrans" cxnId="{18945CFE-3497-46CD-AB51-9D819DD22D2B}">
      <dgm:prSet/>
      <dgm:spPr/>
      <dgm:t>
        <a:bodyPr/>
        <a:lstStyle/>
        <a:p>
          <a:endParaRPr lang="es-ES">
            <a:solidFill>
              <a:schemeClr val="tx1">
                <a:lumMod val="65000"/>
                <a:lumOff val="35000"/>
              </a:schemeClr>
            </a:solidFill>
          </a:endParaRPr>
        </a:p>
      </dgm:t>
    </dgm:pt>
    <dgm:pt modelId="{D47146F3-8B30-4156-9703-3AC404E5E853}">
      <dgm:prSet custT="1"/>
      <dgm:spPr/>
      <dgm:t>
        <a:bodyPr/>
        <a:lstStyle/>
        <a:p>
          <a:r>
            <a:rPr lang="es-ES" sz="1800" dirty="0">
              <a:solidFill>
                <a:schemeClr val="tx1">
                  <a:lumMod val="65000"/>
                  <a:lumOff val="35000"/>
                </a:schemeClr>
              </a:solidFill>
            </a:rPr>
            <a:t>Descargas siempre desde sitios oficiales.</a:t>
          </a: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a:solidFill>
                <a:schemeClr val="tx1">
                  <a:lumMod val="65000"/>
                  <a:lumOff val="35000"/>
                </a:schemeClr>
              </a:solidFill>
            </a:rPr>
            <a:t>Revisa los permisos que solicitan las apps para instalarse</a:t>
          </a: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pt>
    <dgm:pt modelId="{06FBAF17-4E32-4890-9288-63AEADBE10D6}" type="pres">
      <dgm:prSet presAssocID="{8A933D9F-A6A7-4137-A9C8-6E8B0A63F7F8}" presName="node" presStyleLbl="node1" presStyleIdx="0" presStyleCnt="7" custScaleX="108838" custScaleY="87529" custLinFactNeighborX="-7064" custLinFactNeighborY="21681">
        <dgm:presLayoutVars>
          <dgm:bulletEnabled val="1"/>
        </dgm:presLayoutVars>
      </dgm:prSet>
      <dgm:spPr/>
    </dgm:pt>
    <dgm:pt modelId="{6500D4C1-4BBA-4844-A8B6-811157BDBADC}" type="pres">
      <dgm:prSet presAssocID="{349FD400-BACA-4D82-A4A6-9BEE33084BEE}" presName="sibTrans" presStyleCnt="0"/>
      <dgm:spPr/>
    </dgm:pt>
    <dgm:pt modelId="{D850D659-C496-4AFC-9DAD-3C59D0175E40}" type="pres">
      <dgm:prSet presAssocID="{3436EBA6-AAE2-411B-B772-4A0B6ED59E35}" presName="node" presStyleLbl="node1" presStyleIdx="1" presStyleCnt="7" custScaleX="108897" custScaleY="87529" custLinFactNeighborX="-12079" custLinFactNeighborY="20905">
        <dgm:presLayoutVars>
          <dgm:bulletEnabled val="1"/>
        </dgm:presLayoutVars>
      </dgm:prSet>
      <dgm:spPr/>
    </dgm:pt>
    <dgm:pt modelId="{56284F0D-7A5A-437A-BFC5-7A7CDFD6EC18}" type="pres">
      <dgm:prSet presAssocID="{109680FE-364F-4C4B-80B9-B70B6FEFD0DB}" presName="sibTrans" presStyleCnt="0"/>
      <dgm:spPr/>
    </dgm:pt>
    <dgm:pt modelId="{8A517931-5072-4FF3-ABD4-DDD184434322}" type="pres">
      <dgm:prSet presAssocID="{62EC2EB8-AFCA-46F6-BADE-DC018F019C22}" presName="node" presStyleLbl="node1" presStyleIdx="2" presStyleCnt="7" custScaleX="99424" custScaleY="88616" custLinFactX="-32106" custLinFactY="21401" custLinFactNeighborX="-100000" custLinFactNeighborY="100000">
        <dgm:presLayoutVars>
          <dgm:bulletEnabled val="1"/>
        </dgm:presLayoutVars>
      </dgm:prSet>
      <dgm:spPr/>
    </dgm:pt>
    <dgm:pt modelId="{0B506DCF-7FC2-4523-A502-A8E2FA299210}" type="pres">
      <dgm:prSet presAssocID="{E6C57B47-94A9-4F51-A879-5491A2D429E4}" presName="sibTrans" presStyleCnt="0"/>
      <dgm:spPr/>
    </dgm:pt>
    <dgm:pt modelId="{F90B8915-55B6-4E67-9990-582B04FC2ACD}" type="pres">
      <dgm:prSet presAssocID="{ABA4B845-AC54-4B82-8836-AC0E74F44A9E}" presName="node" presStyleLbl="node1" presStyleIdx="3" presStyleCnt="7" custScaleY="89039" custLinFactX="100000" custLinFactNeighborX="101832" custLinFactNeighborY="10909">
        <dgm:presLayoutVars>
          <dgm:bulletEnabled val="1"/>
        </dgm:presLayoutVars>
      </dgm:prSet>
      <dgm:spPr/>
    </dgm:pt>
    <dgm:pt modelId="{63176909-BD34-478A-848B-FA6F4DEFFEBC}" type="pres">
      <dgm:prSet presAssocID="{F8C6781B-1A95-49FF-AACC-42B46AF12714}" presName="sibTrans" presStyleCnt="0"/>
      <dgm:spPr/>
    </dgm:pt>
    <dgm:pt modelId="{2A99A802-7CCD-44B2-9FAC-C3E513ACFB8E}" type="pres">
      <dgm:prSet presAssocID="{5DE9A306-D911-4E53-8A3A-584A70461591}" presName="node" presStyleLbl="node1" presStyleIdx="4" presStyleCnt="7" custLinFactX="-28754" custLinFactY="16757" custLinFactNeighborX="-100000" custLinFactNeighborY="100000">
        <dgm:presLayoutVars>
          <dgm:bulletEnabled val="1"/>
        </dgm:presLayoutVars>
      </dgm:prSet>
      <dgm:spPr/>
    </dgm:pt>
    <dgm:pt modelId="{B1185159-6B68-4224-853D-C62B2390C721}" type="pres">
      <dgm:prSet presAssocID="{60BA945A-0B1C-4670-8EB6-6E24B0479A36}" presName="sibTrans" presStyleCnt="0"/>
      <dgm:spPr/>
    </dgm:pt>
    <dgm:pt modelId="{956F9383-05C4-4C0B-B49B-683ECB368B2E}" type="pres">
      <dgm:prSet presAssocID="{D47146F3-8B30-4156-9703-3AC404E5E853}" presName="node" presStyleLbl="node1" presStyleIdx="5" presStyleCnt="7" custLinFactY="16902" custLinFactNeighborX="-26703" custLinFactNeighborY="100000">
        <dgm:presLayoutVars>
          <dgm:bulletEnabled val="1"/>
        </dgm:presLayoutVars>
      </dgm:prSet>
      <dgm:spPr/>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6" presStyleCnt="7" custLinFactNeighborX="-21750" custLinFactNeighborY="56">
        <dgm:presLayoutVars>
          <dgm:bulletEnabled val="1"/>
        </dgm:presLayoutVars>
      </dgm:prSet>
      <dgm:spPr/>
    </dgm:pt>
  </dgm:ptLst>
  <dgm:cxnLst>
    <dgm:cxn modelId="{AC3C9C13-2D09-42C0-830A-2A0F0A88ABF3}" srcId="{F38D79F1-7D1F-4483-A5E7-4E11B31A232A}" destId="{ABA4B845-AC54-4B82-8836-AC0E74F44A9E}" srcOrd="3" destOrd="0" parTransId="{CB73E983-C348-41BA-81A1-3A13304B0F25}" sibTransId="{F8C6781B-1A95-49FF-AACC-42B46AF12714}"/>
    <dgm:cxn modelId="{9EC31924-EBFE-4F9B-888B-799957593702}" srcId="{F38D79F1-7D1F-4483-A5E7-4E11B31A232A}" destId="{D47146F3-8B30-4156-9703-3AC404E5E853}" srcOrd="5" destOrd="0" parTransId="{31AAE64B-1D7C-4446-829D-634ED33BAF0F}" sibTransId="{5AE10C04-722F-4272-9C42-19B1241CCF9C}"/>
    <dgm:cxn modelId="{0113FB30-A939-4F2E-B000-BDAFF76BF975}" srcId="{F38D79F1-7D1F-4483-A5E7-4E11B31A232A}" destId="{8A933D9F-A6A7-4137-A9C8-6E8B0A63F7F8}" srcOrd="0" destOrd="0" parTransId="{42F441AE-496A-4507-84B3-49C589518B62}" sibTransId="{349FD400-BACA-4D82-A4A6-9BEE33084BEE}"/>
    <dgm:cxn modelId="{EC979334-FF3A-4B92-AB43-41A2A09584AC}" type="presOf" srcId="{F38D79F1-7D1F-4483-A5E7-4E11B31A232A}" destId="{F675AF70-6962-41E5-876D-DF63464C4099}" srcOrd="0" destOrd="0" presId="urn:microsoft.com/office/officeart/2005/8/layout/default#2"/>
    <dgm:cxn modelId="{B6AFB336-956F-4E2B-A12D-933C9833AFF3}" type="presOf" srcId="{D47146F3-8B30-4156-9703-3AC404E5E853}" destId="{956F9383-05C4-4C0B-B49B-683ECB368B2E}" srcOrd="0" destOrd="0" presId="urn:microsoft.com/office/officeart/2005/8/layout/default#2"/>
    <dgm:cxn modelId="{9994545D-20CD-4EAA-A338-DC8E209BC7E3}" srcId="{F38D79F1-7D1F-4483-A5E7-4E11B31A232A}" destId="{440508BD-1602-43CE-9951-1535D41FBBD7}" srcOrd="6" destOrd="0" parTransId="{3889942B-164F-4CFA-A301-ED1A6012D141}" sibTransId="{5B6A8192-423D-44C9-A583-CBC519E32253}"/>
    <dgm:cxn modelId="{03FD6B77-7F43-444B-85C5-D2630B5DDA12}" type="presOf" srcId="{440508BD-1602-43CE-9951-1535D41FBBD7}" destId="{E20E8B6C-3833-41DC-8FCB-07FB316D0706}" srcOrd="0" destOrd="0" presId="urn:microsoft.com/office/officeart/2005/8/layout/default#2"/>
    <dgm:cxn modelId="{672A818C-70D7-43FE-BAD9-5E95C20FE8EC}" srcId="{F38D79F1-7D1F-4483-A5E7-4E11B31A232A}" destId="{62EC2EB8-AFCA-46F6-BADE-DC018F019C22}" srcOrd="2" destOrd="0" parTransId="{4107276D-DC38-48A1-813C-461402FF456C}" sibTransId="{E6C57B47-94A9-4F51-A879-5491A2D429E4}"/>
    <dgm:cxn modelId="{AA29E98F-C8AE-4006-BB05-76C72F8F55DB}" type="presOf" srcId="{3436EBA6-AAE2-411B-B772-4A0B6ED59E35}" destId="{D850D659-C496-4AFC-9DAD-3C59D0175E40}" srcOrd="0" destOrd="0" presId="urn:microsoft.com/office/officeart/2005/8/layout/default#2"/>
    <dgm:cxn modelId="{D5E8629C-3955-4839-8F66-080D6BD4E0C7}" type="presOf" srcId="{8A933D9F-A6A7-4137-A9C8-6E8B0A63F7F8}" destId="{06FBAF17-4E32-4890-9288-63AEADBE10D6}" srcOrd="0" destOrd="0" presId="urn:microsoft.com/office/officeart/2005/8/layout/default#2"/>
    <dgm:cxn modelId="{776AEFBE-0063-45F3-A8EB-8D0BE752E983}" type="presOf" srcId="{5DE9A306-D911-4E53-8A3A-584A70461591}" destId="{2A99A802-7CCD-44B2-9FAC-C3E513ACFB8E}" srcOrd="0" destOrd="0" presId="urn:microsoft.com/office/officeart/2005/8/layout/default#2"/>
    <dgm:cxn modelId="{2338ADC3-E89D-41C0-9BDB-B959971D938E}" srcId="{F38D79F1-7D1F-4483-A5E7-4E11B31A232A}" destId="{3436EBA6-AAE2-411B-B772-4A0B6ED59E35}" srcOrd="1" destOrd="0" parTransId="{4C55671F-FCC6-40E6-BFE9-4A989C83D163}" sibTransId="{109680FE-364F-4C4B-80B9-B70B6FEFD0DB}"/>
    <dgm:cxn modelId="{172972F4-3922-4F03-A679-CC24D373B084}" type="presOf" srcId="{62EC2EB8-AFCA-46F6-BADE-DC018F019C22}" destId="{8A517931-5072-4FF3-ABD4-DDD184434322}" srcOrd="0" destOrd="0" presId="urn:microsoft.com/office/officeart/2005/8/layout/default#2"/>
    <dgm:cxn modelId="{C4FE41FB-5692-40E5-869C-B8D2FF402D1A}" type="presOf" srcId="{ABA4B845-AC54-4B82-8836-AC0E74F44A9E}" destId="{F90B8915-55B6-4E67-9990-582B04FC2ACD}" srcOrd="0" destOrd="0" presId="urn:microsoft.com/office/officeart/2005/8/layout/default#2"/>
    <dgm:cxn modelId="{18945CFE-3497-46CD-AB51-9D819DD22D2B}" srcId="{F38D79F1-7D1F-4483-A5E7-4E11B31A232A}" destId="{5DE9A306-D911-4E53-8A3A-584A70461591}" srcOrd="4" destOrd="0" parTransId="{94C502B2-0DD2-4575-A419-FB2D0EA040E9}" sibTransId="{60BA945A-0B1C-4670-8EB6-6E24B0479A36}"/>
    <dgm:cxn modelId="{19F37A44-892D-4506-870A-838716EA8686}" type="presParOf" srcId="{F675AF70-6962-41E5-876D-DF63464C4099}" destId="{06FBAF17-4E32-4890-9288-63AEADBE10D6}" srcOrd="0" destOrd="0" presId="urn:microsoft.com/office/officeart/2005/8/layout/default#2"/>
    <dgm:cxn modelId="{69C2C03B-A8DB-4AA3-8AB6-A31DDEF0301D}" type="presParOf" srcId="{F675AF70-6962-41E5-876D-DF63464C4099}" destId="{6500D4C1-4BBA-4844-A8B6-811157BDBADC}" srcOrd="1" destOrd="0" presId="urn:microsoft.com/office/officeart/2005/8/layout/default#2"/>
    <dgm:cxn modelId="{AB06476B-06E5-48BD-B224-04600746928C}" type="presParOf" srcId="{F675AF70-6962-41E5-876D-DF63464C4099}" destId="{D850D659-C496-4AFC-9DAD-3C59D0175E40}" srcOrd="2" destOrd="0" presId="urn:microsoft.com/office/officeart/2005/8/layout/default#2"/>
    <dgm:cxn modelId="{AF76BCD9-AE9A-4C9F-8504-E9CC87ECA1AD}" type="presParOf" srcId="{F675AF70-6962-41E5-876D-DF63464C4099}" destId="{56284F0D-7A5A-437A-BFC5-7A7CDFD6EC18}" srcOrd="3" destOrd="0" presId="urn:microsoft.com/office/officeart/2005/8/layout/default#2"/>
    <dgm:cxn modelId="{29DD1114-A15C-4A6D-A574-3E541A4D7F87}" type="presParOf" srcId="{F675AF70-6962-41E5-876D-DF63464C4099}" destId="{8A517931-5072-4FF3-ABD4-DDD184434322}" srcOrd="4" destOrd="0" presId="urn:microsoft.com/office/officeart/2005/8/layout/default#2"/>
    <dgm:cxn modelId="{FF04399A-BB10-4A18-B9FA-5FCF9B3710C0}" type="presParOf" srcId="{F675AF70-6962-41E5-876D-DF63464C4099}" destId="{0B506DCF-7FC2-4523-A502-A8E2FA299210}" srcOrd="5" destOrd="0" presId="urn:microsoft.com/office/officeart/2005/8/layout/default#2"/>
    <dgm:cxn modelId="{283E67D4-D2AB-4494-B6E4-1958BA1D452D}" type="presParOf" srcId="{F675AF70-6962-41E5-876D-DF63464C4099}" destId="{F90B8915-55B6-4E67-9990-582B04FC2ACD}" srcOrd="6" destOrd="0" presId="urn:microsoft.com/office/officeart/2005/8/layout/default#2"/>
    <dgm:cxn modelId="{6D07E0E7-5751-4DAB-99D5-0998185F84CF}" type="presParOf" srcId="{F675AF70-6962-41E5-876D-DF63464C4099}" destId="{63176909-BD34-478A-848B-FA6F4DEFFEBC}" srcOrd="7" destOrd="0" presId="urn:microsoft.com/office/officeart/2005/8/layout/default#2"/>
    <dgm:cxn modelId="{6A939F74-DCA1-4BB0-833C-7DAB0300EBF4}" type="presParOf" srcId="{F675AF70-6962-41E5-876D-DF63464C4099}" destId="{2A99A802-7CCD-44B2-9FAC-C3E513ACFB8E}" srcOrd="8" destOrd="0" presId="urn:microsoft.com/office/officeart/2005/8/layout/default#2"/>
    <dgm:cxn modelId="{F579F87C-1FA2-48A5-9ABA-8CE460994D0D}" type="presParOf" srcId="{F675AF70-6962-41E5-876D-DF63464C4099}" destId="{B1185159-6B68-4224-853D-C62B2390C721}" srcOrd="9" destOrd="0" presId="urn:microsoft.com/office/officeart/2005/8/layout/default#2"/>
    <dgm:cxn modelId="{5654DC92-64E9-429B-885F-4DCD7A69A706}" type="presParOf" srcId="{F675AF70-6962-41E5-876D-DF63464C4099}" destId="{956F9383-05C4-4C0B-B49B-683ECB368B2E}" srcOrd="10" destOrd="0" presId="urn:microsoft.com/office/officeart/2005/8/layout/default#2"/>
    <dgm:cxn modelId="{181C5C59-7F81-4344-B892-F9BDF4B72535}" type="presParOf" srcId="{F675AF70-6962-41E5-876D-DF63464C4099}" destId="{F0CAFBB9-6C7C-4A83-AEB9-168F671C1D4E}" srcOrd="11" destOrd="0" presId="urn:microsoft.com/office/officeart/2005/8/layout/default#2"/>
    <dgm:cxn modelId="{D3883902-988F-4B01-98FF-2E3E412D4475}" type="presParOf" srcId="{F675AF70-6962-41E5-876D-DF63464C4099}" destId="{E20E8B6C-3833-41DC-8FCB-07FB316D0706}" srcOrd="12" destOrd="0" presId="urn:microsoft.com/office/officeart/2005/8/layout/defaul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a:solidFill>
                <a:schemeClr val="tx1">
                  <a:lumMod val="65000"/>
                  <a:lumOff val="35000"/>
                </a:schemeClr>
              </a:solidFill>
            </a:rPr>
            <a:t>Siempre que puedas, conéctate a través de páginas seguras.</a:t>
          </a: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FF1BA5EC-439E-4346-8A34-14C07AD096EA}">
      <dgm:prSet phldrT="[Texto]" custT="1"/>
      <dgm:spPr/>
      <dgm:t>
        <a:bodyPr/>
        <a:lstStyle/>
        <a:p>
          <a:r>
            <a:rPr lang="es-ES" sz="1800" dirty="0">
              <a:solidFill>
                <a:schemeClr val="tx1">
                  <a:lumMod val="65000"/>
                  <a:lumOff val="35000"/>
                </a:schemeClr>
              </a:solidFill>
            </a:rPr>
            <a:t>No publiques excesiva información personal. Piensa en las consecuencias.</a:t>
          </a:r>
        </a:p>
      </dgm:t>
    </dgm:pt>
    <dgm:pt modelId="{BDADAA94-8286-4A60-B5F2-B10CCA510E48}" type="parTrans" cxnId="{A9E807E5-6E03-443B-94C2-EFB4CC17A94C}">
      <dgm:prSet/>
      <dgm:spPr/>
      <dgm:t>
        <a:bodyPr/>
        <a:lstStyle/>
        <a:p>
          <a:endParaRPr lang="es-ES">
            <a:solidFill>
              <a:schemeClr val="tx1">
                <a:lumMod val="65000"/>
                <a:lumOff val="35000"/>
              </a:schemeClr>
            </a:solidFill>
          </a:endParaRPr>
        </a:p>
      </dgm:t>
    </dgm:pt>
    <dgm:pt modelId="{6603EB87-8456-4B58-9E69-2B3D86FC95E5}" type="sibTrans" cxnId="{A9E807E5-6E03-443B-94C2-EFB4CC17A94C}">
      <dgm:prSet/>
      <dgm:spPr/>
      <dgm:t>
        <a:bodyPr/>
        <a:lstStyle/>
        <a:p>
          <a:endParaRPr lang="es-ES">
            <a:solidFill>
              <a:schemeClr val="tx1">
                <a:lumMod val="65000"/>
                <a:lumOff val="35000"/>
              </a:schemeClr>
            </a:solidFill>
          </a:endParaRPr>
        </a:p>
      </dgm:t>
    </dgm:pt>
    <dgm:pt modelId="{D47146F3-8B30-4156-9703-3AC404E5E853}">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a:solidFill>
                <a:schemeClr val="tx1">
                  <a:lumMod val="65000"/>
                  <a:lumOff val="35000"/>
                </a:schemeClr>
              </a:solidFill>
            </a:rPr>
            <a:t>Valora cuando tener activados los servicios de geolocalización.</a:t>
          </a: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a:solidFill>
                <a:schemeClr val="tx1">
                  <a:lumMod val="65000"/>
                  <a:lumOff val="35000"/>
                </a:schemeClr>
              </a:solidFill>
            </a:rPr>
            <a:t>Haz copias de seguridad de la información que te interesa.</a:t>
          </a: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defTabSz="800100" rtl="0">
            <a:lnSpc>
              <a:spcPct val="90000"/>
            </a:lnSpc>
            <a:spcBef>
              <a:spcPct val="0"/>
            </a:spcBef>
            <a:spcAft>
              <a:spcPct val="35000"/>
            </a:spcAft>
          </a:pPr>
          <a:r>
            <a:rPr lang="es-ES" sz="1800" dirty="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dirty="0">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pt>
    <dgm:pt modelId="{06FBAF17-4E32-4890-9288-63AEADBE10D6}" type="pres">
      <dgm:prSet presAssocID="{8A933D9F-A6A7-4137-A9C8-6E8B0A63F7F8}" presName="node" presStyleLbl="node1" presStyleIdx="0" presStyleCnt="5" custScaleX="89326" custScaleY="101854" custLinFactNeighborX="369" custLinFactNeighborY="-942">
        <dgm:presLayoutVars>
          <dgm:bulletEnabled val="1"/>
        </dgm:presLayoutVars>
      </dgm:prSet>
      <dgm:spPr/>
    </dgm:pt>
    <dgm:pt modelId="{6500D4C1-4BBA-4844-A8B6-811157BDBADC}" type="pres">
      <dgm:prSet presAssocID="{349FD400-BACA-4D82-A4A6-9BEE33084BEE}" presName="sibTrans" presStyleCnt="0"/>
      <dgm:spPr/>
    </dgm:pt>
    <dgm:pt modelId="{8A517931-5072-4FF3-ABD4-DDD184434322}" type="pres">
      <dgm:prSet presAssocID="{62EC2EB8-AFCA-46F6-BADE-DC018F019C22}" presName="node" presStyleLbl="node1" presStyleIdx="1" presStyleCnt="5">
        <dgm:presLayoutVars>
          <dgm:bulletEnabled val="1"/>
        </dgm:presLayoutVars>
      </dgm:prSet>
      <dgm:spPr/>
    </dgm:pt>
    <dgm:pt modelId="{0B506DCF-7FC2-4523-A502-A8E2FA299210}" type="pres">
      <dgm:prSet presAssocID="{E6C57B47-94A9-4F51-A879-5491A2D429E4}" presName="sibTrans" presStyleCnt="0"/>
      <dgm:spPr/>
    </dgm:pt>
    <dgm:pt modelId="{F4115234-E04A-480B-BF1A-98B07ABF9013}" type="pres">
      <dgm:prSet presAssocID="{FF1BA5EC-439E-4346-8A34-14C07AD096EA}" presName="node" presStyleLbl="node1" presStyleIdx="2" presStyleCnt="5">
        <dgm:presLayoutVars>
          <dgm:bulletEnabled val="1"/>
        </dgm:presLayoutVars>
      </dgm:prSet>
      <dgm:spPr/>
    </dgm:pt>
    <dgm:pt modelId="{EEB624F0-1E96-4CA8-BF1C-663DC447510E}" type="pres">
      <dgm:prSet presAssocID="{6603EB87-8456-4B58-9E69-2B3D86FC95E5}" presName="sibTrans" presStyleCnt="0"/>
      <dgm:spPr/>
    </dgm:pt>
    <dgm:pt modelId="{956F9383-05C4-4C0B-B49B-683ECB368B2E}" type="pres">
      <dgm:prSet presAssocID="{D47146F3-8B30-4156-9703-3AC404E5E853}" presName="node" presStyleLbl="node1" presStyleIdx="3" presStyleCnt="5">
        <dgm:presLayoutVars>
          <dgm:bulletEnabled val="1"/>
        </dgm:presLayoutVars>
      </dgm:prSet>
      <dgm:spPr/>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4" presStyleCnt="5">
        <dgm:presLayoutVars>
          <dgm:bulletEnabled val="1"/>
        </dgm:presLayoutVars>
      </dgm:prSet>
      <dgm:spPr/>
    </dgm:pt>
  </dgm:ptLst>
  <dgm:cxnLst>
    <dgm:cxn modelId="{9EC31924-EBFE-4F9B-888B-799957593702}" srcId="{F38D79F1-7D1F-4483-A5E7-4E11B31A232A}" destId="{D47146F3-8B30-4156-9703-3AC404E5E853}" srcOrd="3" destOrd="0" parTransId="{31AAE64B-1D7C-4446-829D-634ED33BAF0F}" sibTransId="{5AE10C04-722F-4272-9C42-19B1241CCF9C}"/>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4" destOrd="0" parTransId="{3889942B-164F-4CFA-A301-ED1A6012D141}" sibTransId="{5B6A8192-423D-44C9-A583-CBC519E32253}"/>
    <dgm:cxn modelId="{7619727F-8984-46E8-A9AA-E8A287EB58BA}" type="presOf" srcId="{FF1BA5EC-439E-4346-8A34-14C07AD096EA}" destId="{F4115234-E04A-480B-BF1A-98B07ABF9013}" srcOrd="0" destOrd="0" presId="urn:microsoft.com/office/officeart/2005/8/layout/default#2"/>
    <dgm:cxn modelId="{672A818C-70D7-43FE-BAD9-5E95C20FE8EC}" srcId="{F38D79F1-7D1F-4483-A5E7-4E11B31A232A}" destId="{62EC2EB8-AFCA-46F6-BADE-DC018F019C22}" srcOrd="1" destOrd="0" parTransId="{4107276D-DC38-48A1-813C-461402FF456C}" sibTransId="{E6C57B47-94A9-4F51-A879-5491A2D429E4}"/>
    <dgm:cxn modelId="{E193AF9D-A103-475F-A235-9FEA290B2C99}" type="presOf" srcId="{D47146F3-8B30-4156-9703-3AC404E5E853}" destId="{956F9383-05C4-4C0B-B49B-683ECB368B2E}" srcOrd="0" destOrd="0" presId="urn:microsoft.com/office/officeart/2005/8/layout/default#2"/>
    <dgm:cxn modelId="{82C174A0-79F4-4508-8263-4B8A621AA3A9}" type="presOf" srcId="{8A933D9F-A6A7-4137-A9C8-6E8B0A63F7F8}" destId="{06FBAF17-4E32-4890-9288-63AEADBE10D6}" srcOrd="0" destOrd="0" presId="urn:microsoft.com/office/officeart/2005/8/layout/default#2"/>
    <dgm:cxn modelId="{2C126AC1-072A-4994-A89F-E7EBDF9DA574}" type="presOf" srcId="{440508BD-1602-43CE-9951-1535D41FBBD7}" destId="{E20E8B6C-3833-41DC-8FCB-07FB316D0706}" srcOrd="0" destOrd="0" presId="urn:microsoft.com/office/officeart/2005/8/layout/default#2"/>
    <dgm:cxn modelId="{027E44DB-2106-40F2-8F85-3743E767936B}" type="presOf" srcId="{62EC2EB8-AFCA-46F6-BADE-DC018F019C22}" destId="{8A517931-5072-4FF3-ABD4-DDD184434322}" srcOrd="0" destOrd="0" presId="urn:microsoft.com/office/officeart/2005/8/layout/default#2"/>
    <dgm:cxn modelId="{8ED919E4-5BE3-4EE7-A408-F4031646C5D8}" type="presOf" srcId="{F38D79F1-7D1F-4483-A5E7-4E11B31A232A}" destId="{F675AF70-6962-41E5-876D-DF63464C4099}" srcOrd="0" destOrd="0" presId="urn:microsoft.com/office/officeart/2005/8/layout/default#2"/>
    <dgm:cxn modelId="{A9E807E5-6E03-443B-94C2-EFB4CC17A94C}" srcId="{F38D79F1-7D1F-4483-A5E7-4E11B31A232A}" destId="{FF1BA5EC-439E-4346-8A34-14C07AD096EA}" srcOrd="2" destOrd="0" parTransId="{BDADAA94-8286-4A60-B5F2-B10CCA510E48}" sibTransId="{6603EB87-8456-4B58-9E69-2B3D86FC95E5}"/>
    <dgm:cxn modelId="{AAE6DD98-FE42-40CF-97F9-9B1F9D7FB65E}" type="presParOf" srcId="{F675AF70-6962-41E5-876D-DF63464C4099}" destId="{06FBAF17-4E32-4890-9288-63AEADBE10D6}" srcOrd="0" destOrd="0" presId="urn:microsoft.com/office/officeart/2005/8/layout/default#2"/>
    <dgm:cxn modelId="{1017C7B5-6E31-409B-9098-F3F6F441E1A7}" type="presParOf" srcId="{F675AF70-6962-41E5-876D-DF63464C4099}" destId="{6500D4C1-4BBA-4844-A8B6-811157BDBADC}" srcOrd="1" destOrd="0" presId="urn:microsoft.com/office/officeart/2005/8/layout/default#2"/>
    <dgm:cxn modelId="{44ECD9E6-08E3-4850-A255-709CE5E00CCE}" type="presParOf" srcId="{F675AF70-6962-41E5-876D-DF63464C4099}" destId="{8A517931-5072-4FF3-ABD4-DDD184434322}" srcOrd="2" destOrd="0" presId="urn:microsoft.com/office/officeart/2005/8/layout/default#2"/>
    <dgm:cxn modelId="{F5532877-F9C7-4193-B20C-A0E3CFB88185}" type="presParOf" srcId="{F675AF70-6962-41E5-876D-DF63464C4099}" destId="{0B506DCF-7FC2-4523-A502-A8E2FA299210}" srcOrd="3" destOrd="0" presId="urn:microsoft.com/office/officeart/2005/8/layout/default#2"/>
    <dgm:cxn modelId="{D5791B90-B0E3-4D1A-A17B-CF4E3E1A4EE4}" type="presParOf" srcId="{F675AF70-6962-41E5-876D-DF63464C4099}" destId="{F4115234-E04A-480B-BF1A-98B07ABF9013}" srcOrd="4" destOrd="0" presId="urn:microsoft.com/office/officeart/2005/8/layout/default#2"/>
    <dgm:cxn modelId="{11DF7483-ED6A-4E67-A531-787A4B47EA1E}" type="presParOf" srcId="{F675AF70-6962-41E5-876D-DF63464C4099}" destId="{EEB624F0-1E96-4CA8-BF1C-663DC447510E}" srcOrd="5" destOrd="0" presId="urn:microsoft.com/office/officeart/2005/8/layout/default#2"/>
    <dgm:cxn modelId="{DE57F9A7-F8A7-4B30-8781-BA665CEF3582}" type="presParOf" srcId="{F675AF70-6962-41E5-876D-DF63464C4099}" destId="{956F9383-05C4-4C0B-B49B-683ECB368B2E}" srcOrd="6" destOrd="0" presId="urn:microsoft.com/office/officeart/2005/8/layout/default#2"/>
    <dgm:cxn modelId="{A1651728-3A61-4F76-B0A7-6312DA4DBC18}" type="presParOf" srcId="{F675AF70-6962-41E5-876D-DF63464C4099}" destId="{F0CAFBB9-6C7C-4A83-AEB9-168F671C1D4E}" srcOrd="7" destOrd="0" presId="urn:microsoft.com/office/officeart/2005/8/layout/default#2"/>
    <dgm:cxn modelId="{2922B092-DD2E-4F1D-887D-DDF334CE6D77}" type="presParOf" srcId="{F675AF70-6962-41E5-876D-DF63464C4099}" destId="{E20E8B6C-3833-41DC-8FCB-07FB316D0706}" srcOrd="8" destOrd="0" presId="urn:microsoft.com/office/officeart/2005/8/layout/defaul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1E8B07-AB42-4CD4-B699-92A4DF1199D2}">
      <dsp:nvSpPr>
        <dsp:cNvPr id="0" name=""/>
        <dsp:cNvSpPr/>
      </dsp:nvSpPr>
      <dsp:spPr>
        <a:xfrm rot="5400000">
          <a:off x="634470" y="1492700"/>
          <a:ext cx="694275" cy="790408"/>
        </a:xfrm>
        <a:prstGeom prst="bentUpArrow">
          <a:avLst>
            <a:gd name="adj1" fmla="val 32840"/>
            <a:gd name="adj2" fmla="val 25000"/>
            <a:gd name="adj3" fmla="val 35780"/>
          </a:avLst>
        </a:prstGeom>
        <a:solidFill>
          <a:srgbClr val="C2CDE1"/>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86A2939B-D6D5-4936-AFCE-8A2EEE7CCCA7}">
      <dsp:nvSpPr>
        <dsp:cNvPr id="0" name=""/>
        <dsp:cNvSpPr/>
      </dsp:nvSpPr>
      <dsp:spPr>
        <a:xfrm>
          <a:off x="10349" y="532658"/>
          <a:ext cx="1559056" cy="975889"/>
        </a:xfrm>
        <a:prstGeom prst="roundRect">
          <a:avLst>
            <a:gd name="adj" fmla="val 16670"/>
          </a:avLst>
        </a:prstGeom>
        <a:solidFill>
          <a:srgbClr val="C0504D"/>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a:t>Acoso</a:t>
          </a:r>
        </a:p>
      </dsp:txBody>
      <dsp:txXfrm>
        <a:off x="57997" y="580306"/>
        <a:ext cx="1463760" cy="880593"/>
      </dsp:txXfrm>
    </dsp:sp>
    <dsp:sp modelId="{FBD0E144-AB6D-4A5D-86B2-92388DA9B251}">
      <dsp:nvSpPr>
        <dsp:cNvPr id="0" name=""/>
        <dsp:cNvSpPr/>
      </dsp:nvSpPr>
      <dsp:spPr>
        <a:xfrm>
          <a:off x="1954563" y="676670"/>
          <a:ext cx="4649956" cy="6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kern="1200" dirty="0">
              <a:solidFill>
                <a:schemeClr val="tx1">
                  <a:lumMod val="65000"/>
                  <a:lumOff val="35000"/>
                </a:schemeClr>
              </a:solidFill>
            </a:rPr>
            <a:t>Acción de </a:t>
          </a:r>
          <a:r>
            <a:rPr lang="es-ES" sz="1800" b="1" kern="1200" dirty="0">
              <a:solidFill>
                <a:srgbClr val="DD3137"/>
              </a:solidFill>
            </a:rPr>
            <a:t>hostigar</a:t>
          </a:r>
          <a:r>
            <a:rPr lang="es-ES" sz="1800" kern="1200" dirty="0">
              <a:solidFill>
                <a:srgbClr val="DD3137"/>
              </a:solidFill>
            </a:rPr>
            <a:t>, </a:t>
          </a:r>
          <a:r>
            <a:rPr lang="es-ES" sz="1800" b="1" kern="1200" dirty="0">
              <a:solidFill>
                <a:srgbClr val="DD3137"/>
              </a:solidFill>
            </a:rPr>
            <a:t>perseguir</a:t>
          </a:r>
          <a:r>
            <a:rPr lang="es-ES" sz="1800" kern="1200" dirty="0">
              <a:solidFill>
                <a:srgbClr val="DD3137"/>
              </a:solidFill>
            </a:rPr>
            <a:t> o </a:t>
          </a:r>
          <a:r>
            <a:rPr lang="es-ES" sz="1800" b="1" kern="1200" dirty="0">
              <a:solidFill>
                <a:srgbClr val="DD3137"/>
              </a:solidFill>
            </a:rPr>
            <a:t>molestar</a:t>
          </a:r>
          <a:r>
            <a:rPr lang="es-ES" sz="1800" kern="1200" dirty="0">
              <a:solidFill>
                <a:srgbClr val="DD3137"/>
              </a:solidFill>
            </a:rPr>
            <a:t> </a:t>
          </a:r>
          <a:r>
            <a:rPr lang="es-ES" sz="1800" kern="1200" dirty="0">
              <a:solidFill>
                <a:schemeClr val="tx1">
                  <a:lumMod val="65000"/>
                  <a:lumOff val="35000"/>
                </a:schemeClr>
              </a:solidFill>
            </a:rPr>
            <a:t>a otra persona, generando incomodidad o disconformidad en ella. </a:t>
          </a:r>
        </a:p>
      </dsp:txBody>
      <dsp:txXfrm>
        <a:off x="1954563" y="676670"/>
        <a:ext cx="4649956" cy="661214"/>
      </dsp:txXfrm>
    </dsp:sp>
    <dsp:sp modelId="{409247B5-8358-4627-B142-F27B65C3F1FC}">
      <dsp:nvSpPr>
        <dsp:cNvPr id="0" name=""/>
        <dsp:cNvSpPr/>
      </dsp:nvSpPr>
      <dsp:spPr>
        <a:xfrm rot="5400000">
          <a:off x="1714595" y="2716841"/>
          <a:ext cx="694275" cy="790408"/>
        </a:xfrm>
        <a:prstGeom prst="bentUpArrow">
          <a:avLst>
            <a:gd name="adj1" fmla="val 32840"/>
            <a:gd name="adj2" fmla="val 25000"/>
            <a:gd name="adj3" fmla="val 35780"/>
          </a:avLst>
        </a:prstGeom>
        <a:solidFill>
          <a:srgbClr val="F4E9E9"/>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EAC30147-F477-4372-9FAF-F4A933B69013}">
      <dsp:nvSpPr>
        <dsp:cNvPr id="0" name=""/>
        <dsp:cNvSpPr/>
      </dsp:nvSpPr>
      <dsp:spPr>
        <a:xfrm>
          <a:off x="1522510" y="1612776"/>
          <a:ext cx="1559056" cy="975889"/>
        </a:xfrm>
        <a:prstGeom prst="roundRect">
          <a:avLst>
            <a:gd name="adj" fmla="val 16670"/>
          </a:avLst>
        </a:prstGeom>
        <a:solidFill>
          <a:srgbClr val="9BBB59"/>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a:t>Ciberacoso</a:t>
          </a:r>
        </a:p>
      </dsp:txBody>
      <dsp:txXfrm>
        <a:off x="1570158" y="1660424"/>
        <a:ext cx="1463760" cy="880593"/>
      </dsp:txXfrm>
    </dsp:sp>
    <dsp:sp modelId="{B58DF3CA-019C-4D04-A7F0-EA0839F2BF74}">
      <dsp:nvSpPr>
        <dsp:cNvPr id="0" name=""/>
        <dsp:cNvSpPr/>
      </dsp:nvSpPr>
      <dsp:spPr>
        <a:xfrm>
          <a:off x="3448063" y="1691679"/>
          <a:ext cx="3471166" cy="6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kern="1200" dirty="0">
              <a:solidFill>
                <a:schemeClr val="tx1">
                  <a:lumMod val="65000"/>
                  <a:lumOff val="35000"/>
                </a:schemeClr>
              </a:solidFill>
            </a:rPr>
            <a:t>Acción de acosar a otra persona mediante el </a:t>
          </a:r>
          <a:r>
            <a:rPr lang="es-ES" sz="1800" b="1" kern="1200" dirty="0">
              <a:solidFill>
                <a:srgbClr val="DD3137"/>
              </a:solidFill>
            </a:rPr>
            <a:t>uso de medios digitales</a:t>
          </a:r>
          <a:r>
            <a:rPr lang="es-ES" sz="1800" kern="1200" dirty="0">
              <a:solidFill>
                <a:schemeClr val="tx1">
                  <a:lumMod val="65000"/>
                  <a:lumOff val="35000"/>
                </a:schemeClr>
              </a:solidFill>
            </a:rPr>
            <a:t>.</a:t>
          </a:r>
        </a:p>
      </dsp:txBody>
      <dsp:txXfrm>
        <a:off x="3448063" y="1691679"/>
        <a:ext cx="3471166" cy="661214"/>
      </dsp:txXfrm>
    </dsp:sp>
    <dsp:sp modelId="{629A05E3-05D7-4649-9B98-8E8951663E81}">
      <dsp:nvSpPr>
        <dsp:cNvPr id="0" name=""/>
        <dsp:cNvSpPr/>
      </dsp:nvSpPr>
      <dsp:spPr>
        <a:xfrm>
          <a:off x="2530621" y="2764907"/>
          <a:ext cx="1559056" cy="975889"/>
        </a:xfrm>
        <a:prstGeom prst="roundRect">
          <a:avLst>
            <a:gd name="adj" fmla="val 16670"/>
          </a:avLst>
        </a:prstGeom>
        <a:solidFill>
          <a:srgbClr val="8064A2"/>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Ciberbullying. Ciberacoso escolar</a:t>
          </a:r>
        </a:p>
      </dsp:txBody>
      <dsp:txXfrm>
        <a:off x="2578269" y="2812555"/>
        <a:ext cx="1463760" cy="880593"/>
      </dsp:txXfrm>
    </dsp:sp>
    <dsp:sp modelId="{441D8E31-BB01-4173-BCA0-4B4671C1F8DB}">
      <dsp:nvSpPr>
        <dsp:cNvPr id="0" name=""/>
        <dsp:cNvSpPr/>
      </dsp:nvSpPr>
      <dsp:spPr>
        <a:xfrm>
          <a:off x="4166983" y="2771794"/>
          <a:ext cx="3764242" cy="1073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b="0" kern="1200" dirty="0">
              <a:solidFill>
                <a:schemeClr val="tx1">
                  <a:lumMod val="65000"/>
                  <a:lumOff val="35000"/>
                </a:schemeClr>
              </a:solidFill>
            </a:rPr>
            <a:t>Daño intencional y repetido infligido por parte de un menor o </a:t>
          </a:r>
          <a:r>
            <a:rPr lang="es-ES" sz="1800" b="1" kern="1200" dirty="0">
              <a:solidFill>
                <a:srgbClr val="DD3137"/>
              </a:solidFill>
            </a:rPr>
            <a:t>grupo de menores hacía otro menor</a:t>
          </a:r>
          <a:r>
            <a:rPr lang="es-ES" sz="1800" b="0" kern="1200" dirty="0">
              <a:solidFill>
                <a:schemeClr val="tx1">
                  <a:lumMod val="65000"/>
                  <a:lumOff val="35000"/>
                </a:schemeClr>
              </a:solidFill>
            </a:rPr>
            <a:t> mediante el uso de </a:t>
          </a:r>
          <a:r>
            <a:rPr lang="es-ES" sz="1800" b="1" kern="1200" dirty="0">
              <a:solidFill>
                <a:schemeClr val="tx1">
                  <a:lumMod val="65000"/>
                  <a:lumOff val="35000"/>
                </a:schemeClr>
              </a:solidFill>
            </a:rPr>
            <a:t>medios digitales</a:t>
          </a:r>
          <a:r>
            <a:rPr lang="es-ES" sz="1800" b="0" kern="1200" dirty="0">
              <a:solidFill>
                <a:schemeClr val="tx1">
                  <a:lumMod val="65000"/>
                  <a:lumOff val="35000"/>
                </a:schemeClr>
              </a:solidFill>
            </a:rPr>
            <a:t>. </a:t>
          </a:r>
        </a:p>
      </dsp:txBody>
      <dsp:txXfrm>
        <a:off x="4166983" y="2771794"/>
        <a:ext cx="3764242" cy="10738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AF17-4E32-4890-9288-63AEADBE10D6}">
      <dsp:nvSpPr>
        <dsp:cNvPr id="0" name=""/>
        <dsp:cNvSpPr/>
      </dsp:nvSpPr>
      <dsp:spPr>
        <a:xfrm>
          <a:off x="0" y="312678"/>
          <a:ext cx="2549751" cy="123032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rPr>
            <a:t>Sistema operativo, antivirus y programas siempre actualizados.</a:t>
          </a:r>
        </a:p>
      </dsp:txBody>
      <dsp:txXfrm>
        <a:off x="0" y="312678"/>
        <a:ext cx="2549751" cy="1230326"/>
      </dsp:txXfrm>
    </dsp:sp>
    <dsp:sp modelId="{D850D659-C496-4AFC-9DAD-3C59D0175E40}">
      <dsp:nvSpPr>
        <dsp:cNvPr id="0" name=""/>
        <dsp:cNvSpPr/>
      </dsp:nvSpPr>
      <dsp:spPr>
        <a:xfrm>
          <a:off x="2666528" y="301770"/>
          <a:ext cx="2551133" cy="123032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kern="1200" dirty="0">
            <a:solidFill>
              <a:schemeClr val="tx1">
                <a:lumMod val="65000"/>
                <a:lumOff val="35000"/>
              </a:schemeClr>
            </a:solidFill>
          </a:endParaRPr>
        </a:p>
      </dsp:txBody>
      <dsp:txXfrm>
        <a:off x="2666528" y="301770"/>
        <a:ext cx="2551133" cy="1230326"/>
      </dsp:txXfrm>
    </dsp:sp>
    <dsp:sp modelId="{8A517931-5072-4FF3-ABD4-DDD184434322}">
      <dsp:nvSpPr>
        <dsp:cNvPr id="0" name=""/>
        <dsp:cNvSpPr/>
      </dsp:nvSpPr>
      <dsp:spPr>
        <a:xfrm>
          <a:off x="2640056" y="1706725"/>
          <a:ext cx="2329209" cy="124560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solidFill>
                <a:schemeClr val="tx1">
                  <a:lumMod val="65000"/>
                  <a:lumOff val="35000"/>
                </a:schemeClr>
              </a:solidFill>
            </a:rPr>
            <a:t>Utiliza patrones de seguridad en smartphones y tabletas</a:t>
          </a:r>
        </a:p>
      </dsp:txBody>
      <dsp:txXfrm>
        <a:off x="2640056" y="1706725"/>
        <a:ext cx="2329209" cy="1245606"/>
      </dsp:txXfrm>
    </dsp:sp>
    <dsp:sp modelId="{F90B8915-55B6-4E67-9990-582B04FC2ACD}">
      <dsp:nvSpPr>
        <dsp:cNvPr id="0" name=""/>
        <dsp:cNvSpPr/>
      </dsp:nvSpPr>
      <dsp:spPr>
        <a:xfrm>
          <a:off x="5094799" y="1710536"/>
          <a:ext cx="2342703" cy="1251551"/>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Ten precaución al usar dispositivos y </a:t>
          </a:r>
          <a:r>
            <a:rPr lang="es-ES" sz="1800" kern="1200" dirty="0" err="1">
              <a:solidFill>
                <a:schemeClr val="tx1">
                  <a:lumMod val="65000"/>
                  <a:lumOff val="35000"/>
                </a:schemeClr>
              </a:solidFill>
            </a:rPr>
            <a:t>wifi</a:t>
          </a:r>
          <a:r>
            <a:rPr lang="es-ES" sz="1800" kern="1200" dirty="0">
              <a:solidFill>
                <a:schemeClr val="tx1">
                  <a:lumMod val="65000"/>
                  <a:lumOff val="35000"/>
                </a:schemeClr>
              </a:solidFill>
            </a:rPr>
            <a:t> públicos.</a:t>
          </a:r>
        </a:p>
      </dsp:txBody>
      <dsp:txXfrm>
        <a:off x="5094799" y="1710536"/>
        <a:ext cx="2342703" cy="1251551"/>
      </dsp:txXfrm>
    </dsp:sp>
    <dsp:sp modelId="{2A99A802-7CCD-44B2-9FAC-C3E513ACFB8E}">
      <dsp:nvSpPr>
        <dsp:cNvPr id="0" name=""/>
        <dsp:cNvSpPr/>
      </dsp:nvSpPr>
      <dsp:spPr>
        <a:xfrm>
          <a:off x="0"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Evita navegar por webs sospechosas y analiza los enlaces cortos.</a:t>
          </a:r>
        </a:p>
      </dsp:txBody>
      <dsp:txXfrm>
        <a:off x="0" y="3120340"/>
        <a:ext cx="2342703" cy="1405622"/>
      </dsp:txXfrm>
    </dsp:sp>
    <dsp:sp modelId="{956F9383-05C4-4C0B-B49B-683ECB368B2E}">
      <dsp:nvSpPr>
        <dsp:cNvPr id="0" name=""/>
        <dsp:cNvSpPr/>
      </dsp:nvSpPr>
      <dsp:spPr>
        <a:xfrm>
          <a:off x="4894849"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Descargas siempre desde sitios oficiales.</a:t>
          </a:r>
        </a:p>
      </dsp:txBody>
      <dsp:txXfrm>
        <a:off x="4894849" y="3120340"/>
        <a:ext cx="2342703" cy="1405622"/>
      </dsp:txXfrm>
    </dsp:sp>
    <dsp:sp modelId="{E20E8B6C-3833-41DC-8FCB-07FB316D0706}">
      <dsp:nvSpPr>
        <dsp:cNvPr id="0" name=""/>
        <dsp:cNvSpPr/>
      </dsp:nvSpPr>
      <dsp:spPr>
        <a:xfrm>
          <a:off x="2433910"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Revisa los permisos que solicitan las apps para instalarse</a:t>
          </a:r>
        </a:p>
      </dsp:txBody>
      <dsp:txXfrm>
        <a:off x="2433910" y="3120340"/>
        <a:ext cx="2342703" cy="14056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AF17-4E32-4890-9288-63AEADBE10D6}">
      <dsp:nvSpPr>
        <dsp:cNvPr id="0" name=""/>
        <dsp:cNvSpPr/>
      </dsp:nvSpPr>
      <dsp:spPr>
        <a:xfrm>
          <a:off x="10342" y="504050"/>
          <a:ext cx="2376209" cy="1625683"/>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rPr>
            <a:t>Siempre que puedas, conéctate a través de páginas seguras.</a:t>
          </a:r>
        </a:p>
      </dsp:txBody>
      <dsp:txXfrm>
        <a:off x="10342" y="504050"/>
        <a:ext cx="2376209" cy="1625683"/>
      </dsp:txXfrm>
    </dsp:sp>
    <dsp:sp modelId="{8A517931-5072-4FF3-ABD4-DDD184434322}">
      <dsp:nvSpPr>
        <dsp:cNvPr id="0" name=""/>
        <dsp:cNvSpPr/>
      </dsp:nvSpPr>
      <dsp:spPr>
        <a:xfrm>
          <a:off x="2642750" y="533881"/>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kern="1200" dirty="0">
            <a:solidFill>
              <a:schemeClr val="tx1">
                <a:lumMod val="65000"/>
                <a:lumOff val="35000"/>
              </a:schemeClr>
            </a:solidFill>
          </a:endParaRPr>
        </a:p>
      </dsp:txBody>
      <dsp:txXfrm>
        <a:off x="2642750" y="533881"/>
        <a:ext cx="2660153" cy="1596092"/>
      </dsp:txXfrm>
    </dsp:sp>
    <dsp:sp modelId="{F4115234-E04A-480B-BF1A-98B07ABF9013}">
      <dsp:nvSpPr>
        <dsp:cNvPr id="0" name=""/>
        <dsp:cNvSpPr/>
      </dsp:nvSpPr>
      <dsp:spPr>
        <a:xfrm>
          <a:off x="5568919" y="533881"/>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No publiques excesiva información personal. Piensa en las consecuencias.</a:t>
          </a:r>
        </a:p>
      </dsp:txBody>
      <dsp:txXfrm>
        <a:off x="5568919" y="533881"/>
        <a:ext cx="2660153" cy="1596092"/>
      </dsp:txXfrm>
    </dsp:sp>
    <dsp:sp modelId="{956F9383-05C4-4C0B-B49B-683ECB368B2E}">
      <dsp:nvSpPr>
        <dsp:cNvPr id="0" name=""/>
        <dsp:cNvSpPr/>
      </dsp:nvSpPr>
      <dsp:spPr>
        <a:xfrm>
          <a:off x="1321638" y="2410784"/>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solidFill>
                <a:schemeClr val="tx1">
                  <a:lumMod val="65000"/>
                  <a:lumOff val="35000"/>
                </a:schemeClr>
              </a:solidFill>
            </a:rPr>
            <a:t>Valora cuando tener activados los servicios de geolocalización.</a:t>
          </a:r>
        </a:p>
      </dsp:txBody>
      <dsp:txXfrm>
        <a:off x="1321638" y="2410784"/>
        <a:ext cx="2660153" cy="1596092"/>
      </dsp:txXfrm>
    </dsp:sp>
    <dsp:sp modelId="{E20E8B6C-3833-41DC-8FCB-07FB316D0706}">
      <dsp:nvSpPr>
        <dsp:cNvPr id="0" name=""/>
        <dsp:cNvSpPr/>
      </dsp:nvSpPr>
      <dsp:spPr>
        <a:xfrm>
          <a:off x="4247807" y="2410784"/>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Haz copias de seguridad de la información que te interesa.</a:t>
          </a:r>
        </a:p>
      </dsp:txBody>
      <dsp:txXfrm>
        <a:off x="4247807" y="2410784"/>
        <a:ext cx="2660153" cy="1596092"/>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29/06/2018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29/06/2018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5</a:t>
            </a:fld>
            <a:endParaRPr lang="es-ES"/>
          </a:p>
        </p:txBody>
      </p:sp>
    </p:spTree>
    <p:extLst>
      <p:ext uri="{BB962C8B-B14F-4D97-AF65-F5344CB8AC3E}">
        <p14:creationId xmlns:p14="http://schemas.microsoft.com/office/powerpoint/2010/main"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val="1958164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100" dirty="0">
              <a:solidFill>
                <a:schemeClr val="tx1"/>
              </a:solidFill>
            </a:endParaRPr>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7</a:t>
            </a:fld>
            <a:endParaRPr lang="es-ES_tradnl"/>
          </a:p>
        </p:txBody>
      </p:sp>
    </p:spTree>
    <p:extLst>
      <p:ext uri="{BB962C8B-B14F-4D97-AF65-F5344CB8AC3E}">
        <p14:creationId xmlns:p14="http://schemas.microsoft.com/office/powerpoint/2010/main" val="4041067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8</a:t>
            </a:fld>
            <a:endParaRPr lang="es-ES"/>
          </a:p>
        </p:txBody>
      </p:sp>
    </p:spTree>
    <p:extLst>
      <p:ext uri="{BB962C8B-B14F-4D97-AF65-F5344CB8AC3E}">
        <p14:creationId xmlns:p14="http://schemas.microsoft.com/office/powerpoint/2010/main" val="835486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9</a:t>
            </a:fld>
            <a:endParaRPr lang="es-ES"/>
          </a:p>
        </p:txBody>
      </p:sp>
    </p:spTree>
    <p:extLst>
      <p:ext uri="{BB962C8B-B14F-4D97-AF65-F5344CB8AC3E}">
        <p14:creationId xmlns:p14="http://schemas.microsoft.com/office/powerpoint/2010/main" val="1928264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781461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11</a:t>
            </a:fld>
            <a:endParaRPr lang="es-ES"/>
          </a:p>
        </p:txBody>
      </p:sp>
    </p:spTree>
    <p:extLst>
      <p:ext uri="{BB962C8B-B14F-4D97-AF65-F5344CB8AC3E}">
        <p14:creationId xmlns:p14="http://schemas.microsoft.com/office/powerpoint/2010/main" val="233003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12</a:t>
            </a:fld>
            <a:endParaRPr lang="es-ES"/>
          </a:p>
        </p:txBody>
      </p:sp>
    </p:spTree>
    <p:extLst>
      <p:ext uri="{BB962C8B-B14F-4D97-AF65-F5344CB8AC3E}">
        <p14:creationId xmlns:p14="http://schemas.microsoft.com/office/powerpoint/2010/main" val="3715078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13</a:t>
            </a:fld>
            <a:endParaRPr lang="es-ES"/>
          </a:p>
        </p:txBody>
      </p:sp>
    </p:spTree>
    <p:extLst>
      <p:ext uri="{BB962C8B-B14F-4D97-AF65-F5344CB8AC3E}">
        <p14:creationId xmlns:p14="http://schemas.microsoft.com/office/powerpoint/2010/main" val="1810481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4273176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val="1125033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836793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825328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val="1862630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19</a:t>
            </a:fld>
            <a:endParaRPr lang="es-ES">
              <a:solidFill>
                <a:prstClr val="black"/>
              </a:solidFill>
            </a:endParaRPr>
          </a:p>
        </p:txBody>
      </p:sp>
    </p:spTree>
    <p:extLst>
      <p:ext uri="{BB962C8B-B14F-4D97-AF65-F5344CB8AC3E}">
        <p14:creationId xmlns:p14="http://schemas.microsoft.com/office/powerpoint/2010/main" val="1472366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1270088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086691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22</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636785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23</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15650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968301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1329524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4552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656021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val="559819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val="559819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30</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698191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31</a:t>
            </a:fld>
            <a:endParaRPr lang="es-ES_tradnl"/>
          </a:p>
        </p:txBody>
      </p:sp>
    </p:spTree>
    <p:extLst>
      <p:ext uri="{BB962C8B-B14F-4D97-AF65-F5344CB8AC3E}">
        <p14:creationId xmlns:p14="http://schemas.microsoft.com/office/powerpoint/2010/main" val="3359746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val="2434053055"/>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a:t> </a:t>
            </a:r>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a:t>Haga clic para modificar el estilo de texto del patrón</a:t>
            </a:r>
          </a:p>
        </p:txBody>
      </p:sp>
    </p:spTree>
    <p:extLst>
      <p:ext uri="{BB962C8B-B14F-4D97-AF65-F5344CB8AC3E}">
        <p14:creationId xmlns:p14="http://schemas.microsoft.com/office/powerpoint/2010/main" val="176068709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a:solidFill>
                  <a:schemeClr val="bg1"/>
                </a:solidFill>
              </a:rPr>
              <a:t>Gracias por su atención</a:t>
            </a: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a:solidFill>
                  <a:prstClr val="white"/>
                </a:solidFill>
                <a:latin typeface="Trebuchet MS" pitchFamily="34" charset="0"/>
              </a:rPr>
              <a:t>contacto@is4k.es</a:t>
            </a: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a:solidFill>
                    <a:schemeClr val="bg1">
                      <a:lumMod val="65000"/>
                    </a:schemeClr>
                  </a:solidFill>
                  <a:latin typeface="Trebuchet MS" pitchFamily="34" charset="0"/>
                </a:rPr>
                <a:t>Internet Segura </a:t>
              </a:r>
              <a:r>
                <a:rPr lang="es-ES" sz="1700" b="1" dirty="0" err="1">
                  <a:solidFill>
                    <a:schemeClr val="bg1">
                      <a:lumMod val="65000"/>
                    </a:schemeClr>
                  </a:solidFill>
                  <a:latin typeface="Trebuchet MS" pitchFamily="34" charset="0"/>
                </a:rPr>
                <a:t>for</a:t>
              </a:r>
              <a:r>
                <a:rPr lang="es-ES" sz="1700" b="1" dirty="0">
                  <a:solidFill>
                    <a:schemeClr val="bg1">
                      <a:lumMod val="65000"/>
                    </a:schemeClr>
                  </a:solidFill>
                  <a:latin typeface="Trebuchet MS" pitchFamily="34" charset="0"/>
                </a:rPr>
                <a:t> </a:t>
              </a:r>
              <a:r>
                <a:rPr lang="es-ES" sz="1700" b="1" dirty="0" err="1">
                  <a:solidFill>
                    <a:schemeClr val="bg1">
                      <a:lumMod val="65000"/>
                    </a:schemeClr>
                  </a:solidFill>
                  <a:latin typeface="Trebuchet MS" pitchFamily="34" charset="0"/>
                </a:rPr>
                <a:t>Kids</a:t>
              </a:r>
              <a:endParaRPr lang="es-ES" sz="1700" b="1" dirty="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a:solidFill>
                  <a:schemeClr val="bg1">
                    <a:lumMod val="65000"/>
                  </a:schemeClr>
                </a:solidFill>
                <a:latin typeface="Trebuchet MS" pitchFamily="34" charset="0"/>
              </a:endParaRPr>
            </a:p>
            <a:p>
              <a:pPr>
                <a:lnSpc>
                  <a:spcPct val="100000"/>
                </a:lnSpc>
              </a:pPr>
              <a:r>
                <a:rPr lang="es-ES" sz="1700" b="1" dirty="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val="2289420907"/>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dirty="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0.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5.jpeg"/><Relationship Id="rId7"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CHARLAS%20ASTURIAS/CHARLA%20DEF/Provocaciones.mp4" TargetMode="External"/><Relationship Id="rId5" Type="http://schemas.openxmlformats.org/officeDocument/2006/relationships/image" Target="../media/image16.jpeg"/><Relationship Id="rId10" Type="http://schemas.openxmlformats.org/officeDocument/2006/relationships/image" Target="../media/image19.jpeg"/><Relationship Id="rId4" Type="http://schemas.openxmlformats.org/officeDocument/2006/relationships/hyperlink" Target="../CHARLAS%20ASTURIAS/CHARLA%20DEF/Amigos.mp4" TargetMode="External"/><Relationship Id="rId9" Type="http://schemas.openxmlformats.org/officeDocument/2006/relationships/hyperlink" Target="../CHARLAS%20ASTURIAS/CHARLA%20DEF/Webcam.mp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qmnhcIKgVg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hyperlink" Target="../CHARLAS%20ASTURIAS/CHARLA%20DEF/Info_personal.mp4"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hyperlink" Target="../CHARLAS%20ASTURIAS/CHARLA%20DEF/Fotos%20y%20Comentarios.mp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47.png"/><Relationship Id="rId7" Type="http://schemas.openxmlformats.org/officeDocument/2006/relationships/diagramLayout" Target="../diagrams/layout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49.png"/><Relationship Id="rId10" Type="http://schemas.microsoft.com/office/2007/relationships/diagramDrawing" Target="../diagrams/drawing2.xml"/><Relationship Id="rId4" Type="http://schemas.openxmlformats.org/officeDocument/2006/relationships/image" Target="../media/image48.png"/><Relationship Id="rId9" Type="http://schemas.openxmlformats.org/officeDocument/2006/relationships/diagramColors" Target="../diagrams/colors2.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CHARLAS%20ASTURIAS/CHARLA%20DEF/CITAS.mp4" TargetMode="External"/><Relationship Id="rId7" Type="http://schemas.openxmlformats.org/officeDocument/2006/relationships/image" Target="../media/image53.png"/><Relationship Id="rId12"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2.jpeg"/><Relationship Id="rId11" Type="http://schemas.openxmlformats.org/officeDocument/2006/relationships/diagramColors" Target="../diagrams/colors3.xml"/><Relationship Id="rId5" Type="http://schemas.openxmlformats.org/officeDocument/2006/relationships/image" Target="../media/image51.png"/><Relationship Id="rId10" Type="http://schemas.openxmlformats.org/officeDocument/2006/relationships/diagramQuickStyle" Target="../diagrams/quickStyle3.xml"/><Relationship Id="rId4" Type="http://schemas.openxmlformats.org/officeDocument/2006/relationships/image" Target="../media/image50.png"/><Relationship Id="rId9"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hyperlink" Target="https://www.osi.e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Uso seguro y responsable </a:t>
            </a:r>
            <a:br>
              <a:rPr lang="es-ES" dirty="0"/>
            </a:br>
            <a:r>
              <a:rPr lang="es-ES" dirty="0"/>
              <a:t>de las TIC</a:t>
            </a:r>
          </a:p>
        </p:txBody>
      </p:sp>
      <p:pic>
        <p:nvPicPr>
          <p:cNvPr id="4" name="102- Nirvana - Smells Like Teen Spirit">
            <a:hlinkClick r:id="" action="ppaction://media"/>
            <a:extLst>
              <a:ext uri="{FF2B5EF4-FFF2-40B4-BE49-F238E27FC236}">
                <a16:creationId xmlns:a16="http://schemas.microsoft.com/office/drawing/2014/main" id="{031AAF1F-C37F-4FD7-9A00-3542F812A04D}"/>
              </a:ext>
            </a:extLst>
          </p:cNvPr>
          <p:cNvPicPr>
            <a:picLocks noChangeAspect="1"/>
          </p:cNvPicPr>
          <p:nvPr>
            <a:audioFile r:link="rId2"/>
            <p:extLst>
              <p:ext uri="{DAA4B4D4-6D71-4841-9C94-3DE7FCFB9230}">
                <p14:media xmlns:p14="http://schemas.microsoft.com/office/powerpoint/2010/main" r:embed="rId1">
                  <p14:fade out="2000"/>
                </p14:media>
              </p:ext>
            </p:extLst>
          </p:nvPr>
        </p:nvPicPr>
        <p:blipFill>
          <a:blip r:embed="rId5"/>
          <a:stretch>
            <a:fillRect/>
          </a:stretch>
        </p:blipFill>
        <p:spPr>
          <a:xfrm>
            <a:off x="4211960" y="3186248"/>
            <a:ext cx="609600" cy="609600"/>
          </a:xfrm>
          <a:prstGeom prst="rect">
            <a:avLst/>
          </a:prstGeom>
        </p:spPr>
      </p:pic>
    </p:spTree>
    <p:extLst>
      <p:ext uri="{BB962C8B-B14F-4D97-AF65-F5344CB8AC3E}">
        <p14:creationId xmlns:p14="http://schemas.microsoft.com/office/powerpoint/2010/main" val="143095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267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4393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2.jpg"/>
          <p:cNvPicPr>
            <a:picLocks noGrp="1" noChangeAspect="1"/>
          </p:cNvPicPr>
          <p:nvPr>
            <p:ph sz="quarter" idx="10"/>
          </p:nvPr>
        </p:nvPicPr>
        <p:blipFill>
          <a:blip r:embed="rId2" cstate="print"/>
          <a:stretch>
            <a:fillRect/>
          </a:stretch>
        </p:blipFill>
        <p:spPr>
          <a:xfrm>
            <a:off x="732041" y="692696"/>
            <a:ext cx="7679918" cy="4679950"/>
          </a:xfrm>
        </p:spPr>
      </p:pic>
      <p:sp>
        <p:nvSpPr>
          <p:cNvPr id="4" name="3 Marcador de texto"/>
          <p:cNvSpPr>
            <a:spLocks noGrp="1"/>
          </p:cNvSpPr>
          <p:nvPr>
            <p:ph type="body" sz="quarter" idx="11"/>
          </p:nvPr>
        </p:nvSpPr>
        <p:spPr/>
        <p:txBody>
          <a:bodyPr>
            <a:normAutofit lnSpcReduction="10000"/>
          </a:bodyPr>
          <a:lstStyle/>
          <a:p>
            <a:r>
              <a:rPr lang="es-ES" dirty="0"/>
              <a:t>Adivina quién es quién…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3.jpg"/>
          <p:cNvPicPr>
            <a:picLocks noGrp="1" noChangeAspect="1"/>
          </p:cNvPicPr>
          <p:nvPr>
            <p:ph sz="quarter" idx="10"/>
          </p:nvPr>
        </p:nvPicPr>
        <p:blipFill>
          <a:blip r:embed="rId2" cstate="print"/>
          <a:stretch>
            <a:fillRect/>
          </a:stretch>
        </p:blipFill>
        <p:spPr>
          <a:xfrm>
            <a:off x="457200" y="764704"/>
            <a:ext cx="8229600" cy="4679950"/>
          </a:xfrm>
        </p:spPr>
      </p:pic>
      <p:sp>
        <p:nvSpPr>
          <p:cNvPr id="4" name="3 Marcador de texto"/>
          <p:cNvSpPr>
            <a:spLocks noGrp="1"/>
          </p:cNvSpPr>
          <p:nvPr>
            <p:ph type="body" sz="quarter" idx="11"/>
          </p:nvPr>
        </p:nvSpPr>
        <p:spPr/>
        <p:txBody>
          <a:bodyPr>
            <a:normAutofit lnSpcReduction="10000"/>
          </a:bodyPr>
          <a:lstStyle/>
          <a:p>
            <a:r>
              <a:rPr lang="es-ES" dirty="0"/>
              <a:t>Adivina quién es quién….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13389" y="1196752"/>
            <a:ext cx="5917223" cy="2743200"/>
          </a:xfrm>
          <a:prstGeom prst="rect">
            <a:avLst/>
          </a:prstGeom>
          <a:noFill/>
          <a:ln w="9525">
            <a:noFill/>
            <a:miter lim="800000"/>
            <a:headEnd/>
            <a:tailEnd/>
          </a:ln>
        </p:spPr>
      </p:pic>
      <p:sp>
        <p:nvSpPr>
          <p:cNvPr id="3" name="2 Rectángulo"/>
          <p:cNvSpPr/>
          <p:nvPr/>
        </p:nvSpPr>
        <p:spPr>
          <a:xfrm>
            <a:off x="3879586" y="2436225"/>
            <a:ext cx="735651" cy="503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16924" y="2749329"/>
            <a:ext cx="2027554" cy="1494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5076372" y="2478170"/>
            <a:ext cx="42202" cy="3103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¿Qué vamos a aprender hoy?</a:t>
            </a:r>
          </a:p>
        </p:txBody>
      </p:sp>
      <p:sp>
        <p:nvSpPr>
          <p:cNvPr id="9" name="Marcador de texto 8"/>
          <p:cNvSpPr>
            <a:spLocks noGrp="1"/>
          </p:cNvSpPr>
          <p:nvPr>
            <p:ph type="body" sz="quarter" idx="11"/>
          </p:nvPr>
        </p:nvSpPr>
        <p:spPr/>
        <p:txBody>
          <a:bodyPr/>
          <a:lstStyle/>
          <a:p>
            <a:r>
              <a:rPr lang="es-ES" dirty="0"/>
              <a:t>Objetivos del taller</a:t>
            </a:r>
          </a:p>
        </p:txBody>
      </p:sp>
      <p:sp>
        <p:nvSpPr>
          <p:cNvPr id="2" name="1 Rectángulo"/>
          <p:cNvSpPr/>
          <p:nvPr/>
        </p:nvSpPr>
        <p:spPr>
          <a:xfrm>
            <a:off x="467544" y="1351508"/>
            <a:ext cx="8136904" cy="3970318"/>
          </a:xfrm>
          <a:prstGeom prst="rect">
            <a:avLst/>
          </a:prstGeom>
        </p:spPr>
        <p:txBody>
          <a:bodyPr wrap="square">
            <a:spAutoFit/>
          </a:bodyPr>
          <a:lstStyle/>
          <a:p>
            <a:pPr lvl="1"/>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dirty="0">
                <a:solidFill>
                  <a:schemeClr val="tx1">
                    <a:lumMod val="65000"/>
                    <a:lumOff val="35000"/>
                  </a:schemeClr>
                </a:solidFill>
                <a:latin typeface="Calibri" panose="020F0502020204030204" pitchFamily="34" charset="0"/>
              </a:rPr>
              <a:t>Identificar los </a:t>
            </a:r>
            <a:r>
              <a:rPr lang="es-ES" sz="2800" b="1" dirty="0">
                <a:solidFill>
                  <a:srgbClr val="DD3137"/>
                </a:solidFill>
                <a:latin typeface="Calibri" panose="020F0502020204030204" pitchFamily="34" charset="0"/>
              </a:rPr>
              <a:t>principales riesgos </a:t>
            </a:r>
            <a:r>
              <a:rPr lang="es-ES" sz="2800" dirty="0">
                <a:solidFill>
                  <a:schemeClr val="tx1">
                    <a:lumMod val="65000"/>
                    <a:lumOff val="35000"/>
                  </a:schemeClr>
                </a:solidFill>
                <a:latin typeface="Calibri" panose="020F0502020204030204" pitchFamily="34" charset="0"/>
              </a:rPr>
              <a:t>relacionados con el uso de las TIC.</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a:solidFill>
                  <a:srgbClr val="DD3137"/>
                </a:solidFill>
                <a:latin typeface="Calibri" panose="020F0502020204030204" pitchFamily="34" charset="0"/>
              </a:rPr>
              <a:t>Identificar pautas </a:t>
            </a:r>
            <a:r>
              <a:rPr lang="es-ES" sz="2800" dirty="0">
                <a:solidFill>
                  <a:schemeClr val="tx1">
                    <a:lumMod val="65000"/>
                    <a:lumOff val="35000"/>
                  </a:schemeClr>
                </a:solidFill>
                <a:latin typeface="Calibri" panose="020F0502020204030204" pitchFamily="34" charset="0"/>
              </a:rPr>
              <a:t>para saber actuar ante ellos.</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a:solidFill>
                  <a:srgbClr val="DD3137"/>
                </a:solidFill>
                <a:latin typeface="Calibri" panose="020F0502020204030204" pitchFamily="34" charset="0"/>
              </a:rPr>
              <a:t>Adquirir buenos hábitos </a:t>
            </a:r>
            <a:r>
              <a:rPr lang="es-ES" sz="2800" dirty="0">
                <a:solidFill>
                  <a:schemeClr val="tx1">
                    <a:lumMod val="65000"/>
                    <a:lumOff val="35000"/>
                  </a:schemeClr>
                </a:solidFill>
                <a:latin typeface="Calibri" panose="020F0502020204030204" pitchFamily="34" charset="0"/>
              </a:rPr>
              <a:t>en el uso de las TIC.</a:t>
            </a: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p:txBody>
      </p:sp>
    </p:spTree>
    <p:extLst>
      <p:ext uri="{BB962C8B-B14F-4D97-AF65-F5344CB8AC3E}">
        <p14:creationId xmlns:p14="http://schemas.microsoft.com/office/powerpoint/2010/main" val="53997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Acceso a contenido inapropiado</a:t>
            </a:r>
          </a:p>
        </p:txBody>
      </p:sp>
      <p:pic>
        <p:nvPicPr>
          <p:cNvPr id="3" name="Marcador de posición de imagen 2"/>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1830878" y="1379797"/>
            <a:ext cx="5482244" cy="4314305"/>
          </a:xfrm>
        </p:spPr>
      </p:pic>
      <p:sp>
        <p:nvSpPr>
          <p:cNvPr id="8" name="Marcador de texto 7"/>
          <p:cNvSpPr>
            <a:spLocks noGrp="1"/>
          </p:cNvSpPr>
          <p:nvPr>
            <p:ph type="body" sz="quarter" idx="11"/>
          </p:nvPr>
        </p:nvSpPr>
        <p:spPr/>
        <p:txBody>
          <a:bodyPr/>
          <a:lstStyle/>
          <a:p>
            <a:r>
              <a:rPr lang="es-ES" dirty="0"/>
              <a:t>Acceso a contenidos inapropiados</a:t>
            </a:r>
          </a:p>
        </p:txBody>
      </p:sp>
    </p:spTree>
    <p:extLst>
      <p:ext uri="{BB962C8B-B14F-4D97-AF65-F5344CB8AC3E}">
        <p14:creationId xmlns:p14="http://schemas.microsoft.com/office/powerpoint/2010/main" val="4037448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74848" y="404664"/>
            <a:ext cx="8229600" cy="658812"/>
          </a:xfrm>
        </p:spPr>
        <p:txBody>
          <a:bodyPr/>
          <a:lstStyle/>
          <a:p>
            <a:r>
              <a:rPr lang="es-ES" dirty="0">
                <a:solidFill>
                  <a:schemeClr val="accent1"/>
                </a:solidFill>
              </a:rPr>
              <a:t>Riesgos de acceso a contenidos inapropiados</a:t>
            </a:r>
          </a:p>
        </p:txBody>
      </p:sp>
      <p:sp>
        <p:nvSpPr>
          <p:cNvPr id="7" name="Marcador de texto 6"/>
          <p:cNvSpPr>
            <a:spLocks noGrp="1"/>
          </p:cNvSpPr>
          <p:nvPr>
            <p:ph type="body" sz="quarter" idx="11"/>
          </p:nvPr>
        </p:nvSpPr>
        <p:spPr/>
        <p:txBody>
          <a:bodyPr/>
          <a:lstStyle/>
          <a:p>
            <a:r>
              <a:rPr lang="es-ES" dirty="0"/>
              <a:t>Acceso a contenidos inapropiados. Riesgos</a:t>
            </a:r>
          </a:p>
        </p:txBody>
      </p:sp>
      <p:sp>
        <p:nvSpPr>
          <p:cNvPr id="10" name="Rectángulo redondeado 9"/>
          <p:cNvSpPr/>
          <p:nvPr/>
        </p:nvSpPr>
        <p:spPr>
          <a:xfrm>
            <a:off x="457201" y="1412778"/>
            <a:ext cx="1815610" cy="1250955"/>
          </a:xfrm>
          <a:prstGeom prst="roundRect">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2" name="Grupo 10"/>
          <p:cNvGrpSpPr/>
          <p:nvPr/>
        </p:nvGrpSpPr>
        <p:grpSpPr>
          <a:xfrm>
            <a:off x="97161" y="2713274"/>
            <a:ext cx="2520280" cy="1120685"/>
            <a:chOff x="875366" y="1226698"/>
            <a:chExt cx="2088232" cy="698744"/>
          </a:xfrm>
        </p:grpSpPr>
        <p:sp>
          <p:nvSpPr>
            <p:cNvPr id="12" name="Rectángulo 11"/>
            <p:cNvSpPr/>
            <p:nvPr/>
          </p:nvSpPr>
          <p:spPr>
            <a:xfrm>
              <a:off x="875366"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ángulo 12"/>
            <p:cNvSpPr/>
            <p:nvPr/>
          </p:nvSpPr>
          <p:spPr>
            <a:xfrm>
              <a:off x="875366" y="1226698"/>
              <a:ext cx="2088232"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DD3137"/>
                  </a:solidFill>
                  <a:latin typeface="+mn-lt"/>
                </a:rPr>
                <a:t>Acceso a información,  conductas y consejos no adecuados a su edad</a:t>
              </a:r>
            </a:p>
          </p:txBody>
        </p:sp>
      </p:grpSp>
      <p:sp>
        <p:nvSpPr>
          <p:cNvPr id="14" name="Rectángulo redondeado 13">
            <a:hlinkClick r:id="rId4" action="ppaction://hlinkfile"/>
          </p:cNvPr>
          <p:cNvSpPr/>
          <p:nvPr/>
        </p:nvSpPr>
        <p:spPr>
          <a:xfrm>
            <a:off x="3553545" y="1412778"/>
            <a:ext cx="1815610" cy="1250955"/>
          </a:xfrm>
          <a:prstGeom prst="roundRect">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3" name="Grupo 14"/>
          <p:cNvGrpSpPr/>
          <p:nvPr/>
        </p:nvGrpSpPr>
        <p:grpSpPr>
          <a:xfrm>
            <a:off x="3524977" y="2753615"/>
            <a:ext cx="1815610" cy="673591"/>
            <a:chOff x="2872614" y="1251851"/>
            <a:chExt cx="1815610" cy="673591"/>
          </a:xfrm>
        </p:grpSpPr>
        <p:sp>
          <p:nvSpPr>
            <p:cNvPr id="16" name="Rectángulo 15"/>
            <p:cNvSpPr/>
            <p:nvPr/>
          </p:nvSpPr>
          <p:spPr>
            <a:xfrm>
              <a:off x="2872614"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ángulo 16"/>
            <p:cNvSpPr/>
            <p:nvPr/>
          </p:nvSpPr>
          <p:spPr>
            <a:xfrm>
              <a:off x="2872614"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FF0000"/>
                  </a:solidFill>
                  <a:latin typeface="+mn-lt"/>
                </a:rPr>
                <a:t>‘Amistades’ poco recomendables</a:t>
              </a:r>
            </a:p>
          </p:txBody>
        </p:sp>
      </p:grpSp>
      <p:sp>
        <p:nvSpPr>
          <p:cNvPr id="18" name="Rectángulo redondeado 17">
            <a:hlinkClick r:id="rId6" action="ppaction://hlinkfile"/>
          </p:cNvPr>
          <p:cNvSpPr/>
          <p:nvPr/>
        </p:nvSpPr>
        <p:spPr>
          <a:xfrm>
            <a:off x="6649888" y="1418506"/>
            <a:ext cx="1815610" cy="1250955"/>
          </a:xfrm>
          <a:prstGeom prst="roundRect">
            <a:avLst/>
          </a:prstGeom>
          <a:blipFill>
            <a:blip r:embed="rId7"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5" name="Grupo 18"/>
          <p:cNvGrpSpPr/>
          <p:nvPr/>
        </p:nvGrpSpPr>
        <p:grpSpPr>
          <a:xfrm>
            <a:off x="6313513" y="2669461"/>
            <a:ext cx="2448272" cy="673591"/>
            <a:chOff x="4869862" y="1251851"/>
            <a:chExt cx="1815610" cy="673591"/>
          </a:xfrm>
        </p:grpSpPr>
        <p:sp>
          <p:nvSpPr>
            <p:cNvPr id="20" name="Rectángulo 19"/>
            <p:cNvSpPr/>
            <p:nvPr/>
          </p:nvSpPr>
          <p:spPr>
            <a:xfrm>
              <a:off x="4869862"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ángulo 20"/>
            <p:cNvSpPr/>
            <p:nvPr/>
          </p:nvSpPr>
          <p:spPr>
            <a:xfrm>
              <a:off x="4869862"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DD3137"/>
                  </a:solidFill>
                  <a:latin typeface="+mn-lt"/>
                </a:rPr>
                <a:t>Víctima de ciberacoso y ciberbullying</a:t>
              </a:r>
            </a:p>
          </p:txBody>
        </p:sp>
      </p:grpSp>
      <p:sp>
        <p:nvSpPr>
          <p:cNvPr id="22" name="Rectángulo redondeado 21"/>
          <p:cNvSpPr/>
          <p:nvPr/>
        </p:nvSpPr>
        <p:spPr>
          <a:xfrm>
            <a:off x="2267745" y="4064407"/>
            <a:ext cx="1815610" cy="1250955"/>
          </a:xfrm>
          <a:prstGeom prst="roundRect">
            <a:avLst/>
          </a:prstGeom>
          <a:blipFill>
            <a:blip r:embed="rId8"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6" name="Grupo 22"/>
          <p:cNvGrpSpPr/>
          <p:nvPr/>
        </p:nvGrpSpPr>
        <p:grpSpPr>
          <a:xfrm>
            <a:off x="539552" y="5361059"/>
            <a:ext cx="3554317" cy="673591"/>
            <a:chOff x="1873990" y="3357960"/>
            <a:chExt cx="1815610" cy="673591"/>
          </a:xfrm>
        </p:grpSpPr>
        <p:sp>
          <p:nvSpPr>
            <p:cNvPr id="24" name="Rectángulo 23"/>
            <p:cNvSpPr/>
            <p:nvPr/>
          </p:nvSpPr>
          <p:spPr>
            <a:xfrm>
              <a:off x="1873990"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tángulo 24"/>
            <p:cNvSpPr/>
            <p:nvPr/>
          </p:nvSpPr>
          <p:spPr>
            <a:xfrm>
              <a:off x="1873990"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r" defTabSz="577850">
                <a:lnSpc>
                  <a:spcPct val="90000"/>
                </a:lnSpc>
                <a:spcBef>
                  <a:spcPct val="0"/>
                </a:spcBef>
                <a:spcAft>
                  <a:spcPct val="35000"/>
                </a:spcAft>
              </a:pPr>
              <a:r>
                <a:rPr lang="es-ES" kern="1200" dirty="0">
                  <a:solidFill>
                    <a:srgbClr val="FF0000"/>
                  </a:solidFill>
                  <a:latin typeface="+mn-lt"/>
                </a:rPr>
                <a:t>Víctimas de potenciales engaños y estafas (anuncios publicitarios)</a:t>
              </a:r>
            </a:p>
          </p:txBody>
        </p:sp>
      </p:grpSp>
      <p:sp>
        <p:nvSpPr>
          <p:cNvPr id="26" name="Rectángulo redondeado 25">
            <a:hlinkClick r:id="rId9" action="ppaction://hlinkfile"/>
          </p:cNvPr>
          <p:cNvSpPr/>
          <p:nvPr/>
        </p:nvSpPr>
        <p:spPr>
          <a:xfrm>
            <a:off x="4906286" y="4064407"/>
            <a:ext cx="1815610" cy="1250955"/>
          </a:xfrm>
          <a:prstGeom prst="roundRect">
            <a:avLst/>
          </a:prstGeom>
          <a:blipFill>
            <a:blip r:embed="rId10"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8" name="Grupo 26"/>
          <p:cNvGrpSpPr/>
          <p:nvPr/>
        </p:nvGrpSpPr>
        <p:grpSpPr>
          <a:xfrm>
            <a:off x="4849688" y="5377035"/>
            <a:ext cx="3531240" cy="673591"/>
            <a:chOff x="3871238" y="3357960"/>
            <a:chExt cx="1815610" cy="673591"/>
          </a:xfrm>
        </p:grpSpPr>
        <p:sp>
          <p:nvSpPr>
            <p:cNvPr id="28" name="Rectángulo 27"/>
            <p:cNvSpPr/>
            <p:nvPr/>
          </p:nvSpPr>
          <p:spPr>
            <a:xfrm>
              <a:off x="3871238"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Rectángulo 28"/>
            <p:cNvSpPr/>
            <p:nvPr/>
          </p:nvSpPr>
          <p:spPr>
            <a:xfrm>
              <a:off x="3871238"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defTabSz="577850">
                <a:lnSpc>
                  <a:spcPct val="90000"/>
                </a:lnSpc>
                <a:spcBef>
                  <a:spcPct val="0"/>
                </a:spcBef>
                <a:spcAft>
                  <a:spcPct val="35000"/>
                </a:spcAft>
              </a:pPr>
              <a:r>
                <a:rPr lang="es-ES" kern="1200" dirty="0">
                  <a:solidFill>
                    <a:srgbClr val="DD3137"/>
                  </a:solidFill>
                  <a:latin typeface="+mn-lt"/>
                </a:rPr>
                <a:t>Virus y programas espía (acceso no consentido a información personal)</a:t>
              </a:r>
            </a:p>
          </p:txBody>
        </p:sp>
      </p:grpSp>
      <p:sp>
        <p:nvSpPr>
          <p:cNvPr id="30" name="29 Elipse"/>
          <p:cNvSpPr/>
          <p:nvPr/>
        </p:nvSpPr>
        <p:spPr>
          <a:xfrm>
            <a:off x="5451553" y="1996581"/>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510309" y="1979803"/>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845417" y="4261608"/>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2072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dirty="0"/>
              <a:t>Recomendaciones para su prevención </a:t>
            </a:r>
          </a:p>
        </p:txBody>
      </p:sp>
      <p:sp>
        <p:nvSpPr>
          <p:cNvPr id="3" name="Marcador de texto 2"/>
          <p:cNvSpPr>
            <a:spLocks noGrp="1"/>
          </p:cNvSpPr>
          <p:nvPr>
            <p:ph type="body" sz="quarter" idx="11"/>
          </p:nvPr>
        </p:nvSpPr>
        <p:spPr/>
        <p:txBody>
          <a:bodyPr/>
          <a:lstStyle/>
          <a:p>
            <a:r>
              <a:rPr lang="es-ES" dirty="0"/>
              <a:t>Acceso a contenidos inapropiados</a:t>
            </a:r>
          </a:p>
        </p:txBody>
      </p:sp>
      <p:grpSp>
        <p:nvGrpSpPr>
          <p:cNvPr id="8" name="Grupo 7"/>
          <p:cNvGrpSpPr/>
          <p:nvPr/>
        </p:nvGrpSpPr>
        <p:grpSpPr>
          <a:xfrm>
            <a:off x="472119" y="1343234"/>
            <a:ext cx="3734841" cy="1139698"/>
            <a:chOff x="615312" y="227671"/>
            <a:chExt cx="3734841" cy="1167137"/>
          </a:xfrm>
        </p:grpSpPr>
        <p:sp>
          <p:nvSpPr>
            <p:cNvPr id="10" name="Rectángulo 9"/>
            <p:cNvSpPr/>
            <p:nvPr/>
          </p:nvSpPr>
          <p:spPr>
            <a:xfrm>
              <a:off x="615312"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1" name="Rectángulo 10"/>
            <p:cNvSpPr/>
            <p:nvPr/>
          </p:nvSpPr>
          <p:spPr>
            <a:xfrm>
              <a:off x="615312"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defTabSz="622300">
                <a:lnSpc>
                  <a:spcPct val="90000"/>
                </a:lnSpc>
                <a:spcBef>
                  <a:spcPct val="0"/>
                </a:spcBef>
                <a:spcAft>
                  <a:spcPct val="35000"/>
                </a:spcAft>
              </a:pPr>
              <a:r>
                <a:rPr lang="es-ES" sz="1600" kern="1200" dirty="0">
                  <a:solidFill>
                    <a:schemeClr val="tx1">
                      <a:lumMod val="65000"/>
                      <a:lumOff val="35000"/>
                    </a:schemeClr>
                  </a:solidFill>
                  <a:latin typeface="+mn-lt"/>
                </a:rPr>
                <a:t>Accede sólo a aquellos </a:t>
              </a:r>
              <a:r>
                <a:rPr lang="es-ES" sz="1600" b="1" kern="1200" dirty="0">
                  <a:solidFill>
                    <a:srgbClr val="DD3137"/>
                  </a:solidFill>
                  <a:latin typeface="+mn-lt"/>
                </a:rPr>
                <a:t>contenidos recomendados</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y</a:t>
              </a:r>
              <a:r>
                <a:rPr lang="es-ES" sz="1600" b="1" kern="1200" dirty="0">
                  <a:solidFill>
                    <a:schemeClr val="tx1">
                      <a:lumMod val="65000"/>
                      <a:lumOff val="35000"/>
                    </a:schemeClr>
                  </a:solidFill>
                  <a:latin typeface="+mn-lt"/>
                </a:rPr>
                <a:t> </a:t>
              </a:r>
              <a:r>
                <a:rPr lang="es-ES" sz="1600" b="1" kern="1200" dirty="0">
                  <a:solidFill>
                    <a:srgbClr val="DD3137"/>
                  </a:solidFill>
                  <a:latin typeface="+mn-lt"/>
                </a:rPr>
                <a:t>adaptados</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a tu </a:t>
              </a:r>
              <a:r>
                <a:rPr lang="es-ES" sz="1600" b="1" kern="1200" dirty="0">
                  <a:solidFill>
                    <a:srgbClr val="DD3137"/>
                  </a:solidFill>
                  <a:latin typeface="+mn-lt"/>
                </a:rPr>
                <a:t>edad</a:t>
              </a:r>
              <a:r>
                <a:rPr lang="es-ES" sz="1600" b="1" kern="1200" dirty="0">
                  <a:solidFill>
                    <a:schemeClr val="tx1">
                      <a:lumMod val="65000"/>
                      <a:lumOff val="35000"/>
                    </a:schemeClr>
                  </a:solidFill>
                  <a:latin typeface="+mn-lt"/>
                </a:rPr>
                <a:t>.</a:t>
              </a:r>
            </a:p>
          </p:txBody>
        </p:sp>
      </p:grpSp>
      <p:sp>
        <p:nvSpPr>
          <p:cNvPr id="9" name="Rectángulo 8"/>
          <p:cNvSpPr/>
          <p:nvPr/>
        </p:nvSpPr>
        <p:spPr>
          <a:xfrm>
            <a:off x="316501" y="1147207"/>
            <a:ext cx="816996" cy="1225494"/>
          </a:xfrm>
          <a:prstGeom prst="rect">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2" name="Grupo 11"/>
          <p:cNvGrpSpPr/>
          <p:nvPr/>
        </p:nvGrpSpPr>
        <p:grpSpPr>
          <a:xfrm>
            <a:off x="5076056" y="1385508"/>
            <a:ext cx="3734841" cy="1167137"/>
            <a:chOff x="4697944" y="227671"/>
            <a:chExt cx="3734841" cy="1167137"/>
          </a:xfrm>
        </p:grpSpPr>
        <p:sp>
          <p:nvSpPr>
            <p:cNvPr id="15" name="Rectángulo 14"/>
            <p:cNvSpPr/>
            <p:nvPr/>
          </p:nvSpPr>
          <p:spPr>
            <a:xfrm>
              <a:off x="4697944"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6" name="Rectángulo 15"/>
            <p:cNvSpPr/>
            <p:nvPr/>
          </p:nvSpPr>
          <p:spPr>
            <a:xfrm>
              <a:off x="4697944"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a:solidFill>
                    <a:srgbClr val="DD3137"/>
                  </a:solidFill>
                  <a:latin typeface="+mn-lt"/>
                </a:rPr>
                <a:t>No ofrezcas información personal</a:t>
              </a:r>
              <a:r>
                <a:rPr lang="es-ES" sz="1600" kern="1200" dirty="0">
                  <a:solidFill>
                    <a:schemeClr val="tx1">
                      <a:lumMod val="65000"/>
                      <a:lumOff val="35000"/>
                    </a:schemeClr>
                  </a:solidFill>
                  <a:latin typeface="+mn-lt"/>
                </a:rPr>
                <a:t>, que permita rastrear tus datos, ni tuya ni de familiares, amigos y conocidos.</a:t>
              </a:r>
            </a:p>
          </p:txBody>
        </p:sp>
      </p:grpSp>
      <p:sp>
        <p:nvSpPr>
          <p:cNvPr id="14" name="Rectángulo 13"/>
          <p:cNvSpPr/>
          <p:nvPr/>
        </p:nvSpPr>
        <p:spPr>
          <a:xfrm>
            <a:off x="4920437" y="1216921"/>
            <a:ext cx="816996" cy="1225494"/>
          </a:xfrm>
          <a:prstGeom prst="rect">
            <a:avLst/>
          </a:prstGeom>
          <a:blipFill>
            <a:blip r:embed="rId4"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7" name="Grupo 16"/>
          <p:cNvGrpSpPr/>
          <p:nvPr/>
        </p:nvGrpSpPr>
        <p:grpSpPr>
          <a:xfrm>
            <a:off x="472120" y="3021523"/>
            <a:ext cx="3734841" cy="1167137"/>
            <a:chOff x="615312" y="1696968"/>
            <a:chExt cx="3734841" cy="1167137"/>
          </a:xfrm>
        </p:grpSpPr>
        <p:sp>
          <p:nvSpPr>
            <p:cNvPr id="19" name="Rectángulo 18"/>
            <p:cNvSpPr/>
            <p:nvPr/>
          </p:nvSpPr>
          <p:spPr>
            <a:xfrm>
              <a:off x="615312"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615312"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a:solidFill>
                    <a:schemeClr val="tx1">
                      <a:lumMod val="65000"/>
                      <a:lumOff val="35000"/>
                    </a:schemeClr>
                  </a:solidFill>
                  <a:latin typeface="+mn-lt"/>
                </a:rPr>
                <a:t>Evita publicar fotos o conectar la webcam con </a:t>
              </a:r>
              <a:r>
                <a:rPr lang="es-ES" sz="1600" b="1" kern="1200" dirty="0">
                  <a:solidFill>
                    <a:srgbClr val="DD3137"/>
                  </a:solidFill>
                  <a:latin typeface="+mn-lt"/>
                </a:rPr>
                <a:t>desconocidos</a:t>
              </a:r>
              <a:r>
                <a:rPr lang="es-ES" sz="1600" kern="1200" dirty="0">
                  <a:solidFill>
                    <a:schemeClr val="tx1">
                      <a:lumMod val="65000"/>
                      <a:lumOff val="35000"/>
                    </a:schemeClr>
                  </a:solidFill>
                  <a:latin typeface="+mn-lt"/>
                </a:rPr>
                <a:t>. </a:t>
              </a:r>
              <a:r>
                <a:rPr lang="es-ES" sz="1600" b="1" kern="1200" dirty="0">
                  <a:solidFill>
                    <a:srgbClr val="DD3137"/>
                  </a:solidFill>
                  <a:latin typeface="+mn-lt"/>
                </a:rPr>
                <a:t>Sé cauto</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y piensa antes de hacer clic.</a:t>
              </a:r>
            </a:p>
          </p:txBody>
        </p:sp>
      </p:grpSp>
      <p:sp>
        <p:nvSpPr>
          <p:cNvPr id="18" name="Rectángulo 17"/>
          <p:cNvSpPr/>
          <p:nvPr/>
        </p:nvSpPr>
        <p:spPr>
          <a:xfrm>
            <a:off x="316502" y="2852936"/>
            <a:ext cx="816996" cy="1225494"/>
          </a:xfrm>
          <a:prstGeom prst="rect">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1" name="Grupo 20"/>
          <p:cNvGrpSpPr/>
          <p:nvPr/>
        </p:nvGrpSpPr>
        <p:grpSpPr>
          <a:xfrm>
            <a:off x="5076056" y="3021522"/>
            <a:ext cx="3734841" cy="1167137"/>
            <a:chOff x="4697944" y="1696968"/>
            <a:chExt cx="3734841" cy="1167137"/>
          </a:xfrm>
        </p:grpSpPr>
        <p:sp>
          <p:nvSpPr>
            <p:cNvPr id="23" name="Rectángulo 22"/>
            <p:cNvSpPr/>
            <p:nvPr/>
          </p:nvSpPr>
          <p:spPr>
            <a:xfrm>
              <a:off x="4697944"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697944"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a:solidFill>
                    <a:schemeClr val="tx1">
                      <a:lumMod val="65000"/>
                      <a:lumOff val="35000"/>
                    </a:schemeClr>
                  </a:solidFill>
                  <a:latin typeface="+mn-lt"/>
                </a:rPr>
                <a:t>Debes ser consciente de </a:t>
              </a:r>
              <a:r>
                <a:rPr lang="es-ES" sz="1600" b="1" kern="1200" dirty="0">
                  <a:solidFill>
                    <a:srgbClr val="DD3137"/>
                  </a:solidFill>
                  <a:latin typeface="+mn-lt"/>
                </a:rPr>
                <a:t>infracciones legales</a:t>
              </a:r>
              <a:r>
                <a:rPr lang="es-ES" sz="1600" kern="1200" dirty="0">
                  <a:solidFill>
                    <a:srgbClr val="DD3137"/>
                  </a:solidFill>
                  <a:latin typeface="+mn-lt"/>
                </a:rPr>
                <a:t> </a:t>
              </a:r>
              <a:r>
                <a:rPr lang="es-ES" sz="1600" kern="1200" dirty="0">
                  <a:solidFill>
                    <a:schemeClr val="tx1">
                      <a:lumMod val="65000"/>
                      <a:lumOff val="35000"/>
                    </a:schemeClr>
                  </a:solidFill>
                  <a:latin typeface="+mn-lt"/>
                </a:rPr>
                <a:t>asociadas al uso de Internet y sus consecuencias.</a:t>
              </a:r>
            </a:p>
          </p:txBody>
        </p:sp>
      </p:grpSp>
      <p:sp>
        <p:nvSpPr>
          <p:cNvPr id="22" name="Rectángulo 21"/>
          <p:cNvSpPr/>
          <p:nvPr/>
        </p:nvSpPr>
        <p:spPr>
          <a:xfrm>
            <a:off x="4920437" y="2865944"/>
            <a:ext cx="816996" cy="1225494"/>
          </a:xfrm>
          <a:prstGeom prst="rect">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5" name="Grupo 24"/>
          <p:cNvGrpSpPr/>
          <p:nvPr/>
        </p:nvGrpSpPr>
        <p:grpSpPr>
          <a:xfrm>
            <a:off x="2783402" y="4566119"/>
            <a:ext cx="3734841" cy="1167137"/>
            <a:chOff x="2656628" y="3166265"/>
            <a:chExt cx="3734841" cy="1167137"/>
          </a:xfrm>
        </p:grpSpPr>
        <p:sp>
          <p:nvSpPr>
            <p:cNvPr id="27" name="Rectángulo 26"/>
            <p:cNvSpPr/>
            <p:nvPr/>
          </p:nvSpPr>
          <p:spPr>
            <a:xfrm>
              <a:off x="2656628" y="3166265"/>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8" name="Rectángulo 27"/>
            <p:cNvSpPr/>
            <p:nvPr/>
          </p:nvSpPr>
          <p:spPr>
            <a:xfrm>
              <a:off x="2656628" y="3166265"/>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a:solidFill>
                    <a:srgbClr val="DD3137"/>
                  </a:solidFill>
                  <a:latin typeface="+mn-lt"/>
                </a:rPr>
                <a:t>Déjate ayudar</a:t>
              </a:r>
              <a:r>
                <a:rPr lang="es-ES" sz="1600" kern="1200" dirty="0">
                  <a:solidFill>
                    <a:srgbClr val="DD3137"/>
                  </a:solidFill>
                  <a:latin typeface="+mn-lt"/>
                </a:rPr>
                <a:t> </a:t>
              </a:r>
              <a:r>
                <a:rPr lang="es-ES" sz="1600" kern="1200" dirty="0">
                  <a:solidFill>
                    <a:schemeClr val="tx1">
                      <a:lumMod val="65000"/>
                      <a:lumOff val="35000"/>
                    </a:schemeClr>
                  </a:solidFill>
                  <a:latin typeface="+mn-lt"/>
                </a:rPr>
                <a:t>cuando tengas un problema. </a:t>
              </a:r>
              <a:r>
                <a:rPr lang="es-ES" sz="1600" b="1" kern="1200" dirty="0">
                  <a:solidFill>
                    <a:srgbClr val="DD3137"/>
                  </a:solidFill>
                  <a:latin typeface="+mn-lt"/>
                </a:rPr>
                <a:t>Dialoga con tus padres y educadores</a:t>
              </a:r>
              <a:r>
                <a:rPr lang="es-ES" sz="1600" kern="1200" dirty="0">
                  <a:solidFill>
                    <a:schemeClr val="tx1">
                      <a:lumMod val="65000"/>
                      <a:lumOff val="35000"/>
                    </a:schemeClr>
                  </a:solidFill>
                  <a:latin typeface="+mn-lt"/>
                </a:rPr>
                <a:t>.</a:t>
              </a:r>
            </a:p>
          </p:txBody>
        </p:sp>
      </p:grpSp>
      <p:sp>
        <p:nvSpPr>
          <p:cNvPr id="26" name="Rectángulo 25"/>
          <p:cNvSpPr/>
          <p:nvPr/>
        </p:nvSpPr>
        <p:spPr>
          <a:xfrm>
            <a:off x="2627784" y="4397532"/>
            <a:ext cx="816996" cy="1225494"/>
          </a:xfrm>
          <a:prstGeom prst="rect">
            <a:avLst/>
          </a:prstGeom>
          <a:blipFill>
            <a:blip r:embed="rId7" cstate="print">
              <a:extLst>
                <a:ext uri="{28A0092B-C50C-407E-A947-70E740481C1C}">
                  <a14:useLocalDpi xmlns:a14="http://schemas.microsoft.com/office/drawing/2010/main" val="0"/>
                </a:ext>
              </a:extLst>
            </a:blip>
            <a:srcRect/>
            <a:stretch>
              <a:fillRect l="-85000" r="-8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99854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Autofit/>
          </a:bodyPr>
          <a:lstStyle/>
          <a:p>
            <a:r>
              <a:rPr lang="es-ES" dirty="0"/>
              <a:t>Verificación de la información</a:t>
            </a:r>
          </a:p>
        </p:txBody>
      </p:sp>
      <p:sp>
        <p:nvSpPr>
          <p:cNvPr id="10" name="Marcador de contenido 9"/>
          <p:cNvSpPr>
            <a:spLocks noGrp="1"/>
          </p:cNvSpPr>
          <p:nvPr>
            <p:ph sz="quarter" idx="10"/>
          </p:nvPr>
        </p:nvSpPr>
        <p:spPr/>
        <p:txBody>
          <a:bodyPr anchor="b">
            <a:normAutofit/>
          </a:bodyPr>
          <a:lstStyle/>
          <a:p>
            <a:pPr marL="0" indent="0" algn="ctr">
              <a:spcBef>
                <a:spcPts val="500"/>
              </a:spcBef>
              <a:spcAft>
                <a:spcPts val="500"/>
              </a:spcAft>
              <a:buNone/>
            </a:pPr>
            <a:r>
              <a:rPr lang="es-ES" sz="4000" b="1" dirty="0">
                <a:solidFill>
                  <a:srgbClr val="DD3137"/>
                </a:solidFill>
                <a:ea typeface="Calibri" panose="020F0502020204030204" pitchFamily="34" charset="0"/>
                <a:cs typeface="Calibri" panose="020F0502020204030204" pitchFamily="34" charset="0"/>
              </a:rPr>
              <a:t>¡Ojo!</a:t>
            </a:r>
            <a:r>
              <a:rPr lang="es-ES" sz="4000" b="1" dirty="0">
                <a:ea typeface="Calibri" panose="020F0502020204030204" pitchFamily="34" charset="0"/>
                <a:cs typeface="Calibri" panose="020F0502020204030204" pitchFamily="34" charset="0"/>
              </a:rPr>
              <a:t> </a:t>
            </a:r>
            <a:r>
              <a:rPr lang="es-ES" sz="2800" dirty="0">
                <a:ea typeface="Calibri" panose="020F0502020204030204" pitchFamily="34" charset="0"/>
                <a:cs typeface="Calibri" panose="020F0502020204030204" pitchFamily="34" charset="0"/>
              </a:rPr>
              <a:t>no toda la información publicada en Internet es siempre veraz, completa e imparcial. </a:t>
            </a:r>
          </a:p>
          <a:p>
            <a:pPr marL="0" indent="0" algn="ctr">
              <a:spcBef>
                <a:spcPts val="500"/>
              </a:spcBef>
              <a:spcAft>
                <a:spcPts val="500"/>
              </a:spcAft>
              <a:buNone/>
            </a:pPr>
            <a:r>
              <a:rPr lang="es-ES" sz="3600" b="1" dirty="0">
                <a:solidFill>
                  <a:srgbClr val="DD3137"/>
                </a:solidFill>
                <a:ea typeface="Calibri" panose="020F0502020204030204" pitchFamily="34" charset="0"/>
                <a:cs typeface="Calibri" panose="020F0502020204030204" pitchFamily="34" charset="0"/>
              </a:rPr>
              <a:t>¡Verifica SIEMPRE la información </a:t>
            </a:r>
          </a:p>
          <a:p>
            <a:pPr marL="0" indent="0" algn="ctr">
              <a:spcBef>
                <a:spcPts val="500"/>
              </a:spcBef>
              <a:spcAft>
                <a:spcPts val="500"/>
              </a:spcAft>
              <a:buNone/>
            </a:pPr>
            <a:r>
              <a:rPr lang="es-ES" sz="3600" b="1" dirty="0">
                <a:solidFill>
                  <a:srgbClr val="DD3137"/>
                </a:solidFill>
                <a:ea typeface="Calibri" panose="020F0502020204030204" pitchFamily="34" charset="0"/>
                <a:cs typeface="Calibri" panose="020F0502020204030204" pitchFamily="34" charset="0"/>
              </a:rPr>
              <a:t>ANTES de creértela!</a:t>
            </a:r>
          </a:p>
        </p:txBody>
      </p:sp>
      <p:sp>
        <p:nvSpPr>
          <p:cNvPr id="2" name="Marcador de texto 1"/>
          <p:cNvSpPr>
            <a:spLocks noGrp="1"/>
          </p:cNvSpPr>
          <p:nvPr>
            <p:ph type="body" sz="quarter" idx="11"/>
          </p:nvPr>
        </p:nvSpPr>
        <p:spPr/>
        <p:txBody>
          <a:bodyPr/>
          <a:lstStyle/>
          <a:p>
            <a:r>
              <a:rPr lang="es-ES" dirty="0"/>
              <a:t>Verificación de la información</a:t>
            </a:r>
          </a:p>
        </p:txBody>
      </p:sp>
      <p:pic>
        <p:nvPicPr>
          <p:cNvPr id="7" name="Imagen 6" descr="Point d'exclamation - Wikimini, l'encyclopédie pour enfants"/>
          <p:cNvPicPr>
            <a:picLocks noChangeAspect="1"/>
          </p:cNvPicPr>
          <p:nvPr/>
        </p:nvPicPr>
        <p:blipFill>
          <a:blip r:embed="rId3" cstate="print"/>
          <a:stretch>
            <a:fillRect/>
          </a:stretch>
        </p:blipFill>
        <p:spPr>
          <a:xfrm flipH="1">
            <a:off x="3725897" y="1671833"/>
            <a:ext cx="1692206" cy="1716519"/>
          </a:xfrm>
          <a:prstGeom prst="ellipse">
            <a:avLst/>
          </a:prstGeom>
          <a:ln w="63500" cap="rnd">
            <a:solidFill>
              <a:schemeClr val="accent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16590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Resultado de imagen de ejemplos de contenidos falsos en interne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7612" y="1196752"/>
            <a:ext cx="2824776" cy="3524985"/>
          </a:xfrm>
          <a:prstGeom prst="rect">
            <a:avLst/>
          </a:prstGeom>
          <a:ln>
            <a:noFill/>
          </a:ln>
          <a:effectLst>
            <a:softEdge rad="112500"/>
          </a:effectLst>
        </p:spPr>
      </p:pic>
      <p:pic>
        <p:nvPicPr>
          <p:cNvPr id="1032" name="Picture 8" descr="http://www.laredactoraexpress.es/blogs/wp-content/uploads/2014/09/whatsapp-4i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71135" y="3212976"/>
            <a:ext cx="2836477" cy="2868541"/>
          </a:xfrm>
          <a:prstGeom prst="rect">
            <a:avLst/>
          </a:prstGeom>
          <a:noFill/>
          <a:extLst>
            <a:ext uri="{909E8E84-426E-40DD-AFC4-6F175D3DCCD1}">
              <a14:hiddenFill xmlns:a14="http://schemas.microsoft.com/office/drawing/2010/main">
                <a:solidFill>
                  <a:srgbClr val="FFFFFF"/>
                </a:solidFill>
              </a14:hiddenFill>
            </a:ext>
          </a:extLst>
        </p:spPr>
      </p:pic>
      <p:sp>
        <p:nvSpPr>
          <p:cNvPr id="14" name="13 Título"/>
          <p:cNvSpPr>
            <a:spLocks noGrp="1"/>
          </p:cNvSpPr>
          <p:nvPr>
            <p:ph type="title"/>
          </p:nvPr>
        </p:nvSpPr>
        <p:spPr/>
        <p:txBody>
          <a:bodyPr>
            <a:normAutofit/>
          </a:bodyPr>
          <a:lstStyle/>
          <a:p>
            <a:r>
              <a:rPr lang="es-ES" dirty="0"/>
              <a:t>Bulos, mitos y fraudes</a:t>
            </a:r>
          </a:p>
        </p:txBody>
      </p:sp>
      <p:sp>
        <p:nvSpPr>
          <p:cNvPr id="3" name="Marcador de texto 2"/>
          <p:cNvSpPr>
            <a:spLocks noGrp="1"/>
          </p:cNvSpPr>
          <p:nvPr>
            <p:ph type="body" sz="quarter" idx="11"/>
          </p:nvPr>
        </p:nvSpPr>
        <p:spPr/>
        <p:txBody>
          <a:bodyPr/>
          <a:lstStyle/>
          <a:p>
            <a:r>
              <a:rPr lang="es-ES" dirty="0"/>
              <a:t>Bulos, mitos y fraudes</a:t>
            </a:r>
          </a:p>
        </p:txBody>
      </p:sp>
      <p:pic>
        <p:nvPicPr>
          <p:cNvPr id="9" name="Imagen 8" descr="http://media.ocu.org/images/ECFA77B7BB28579DE25DDAC90CE866DE1810E4E4/w465-c4-he/9968a8ca-7318-475b-a080-38293fa3abcfbulo20.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7524" y="1268760"/>
            <a:ext cx="2834495" cy="4042349"/>
          </a:xfrm>
          <a:prstGeom prst="rect">
            <a:avLst/>
          </a:prstGeom>
          <a:noFill/>
          <a:ln>
            <a:noFill/>
          </a:ln>
        </p:spPr>
      </p:pic>
    </p:spTree>
    <p:extLst>
      <p:ext uri="{BB962C8B-B14F-4D97-AF65-F5344CB8AC3E}">
        <p14:creationId xmlns:p14="http://schemas.microsoft.com/office/powerpoint/2010/main" val="2767368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rmAutofit/>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pic>
        <p:nvPicPr>
          <p:cNvPr id="8" name="Imagen 7"/>
          <p:cNvPicPr>
            <a:picLocks noChangeAspect="1"/>
          </p:cNvPicPr>
          <p:nvPr/>
        </p:nvPicPr>
        <p:blipFill>
          <a:blip r:embed="rId3" cstate="print"/>
          <a:stretch>
            <a:fillRect/>
          </a:stretch>
        </p:blipFill>
        <p:spPr>
          <a:xfrm>
            <a:off x="323528" y="1404374"/>
            <a:ext cx="4037302" cy="4482480"/>
          </a:xfrm>
          <a:prstGeom prst="rect">
            <a:avLst/>
          </a:prstGeom>
        </p:spPr>
      </p:pic>
      <p:grpSp>
        <p:nvGrpSpPr>
          <p:cNvPr id="15" name="Grupo 14"/>
          <p:cNvGrpSpPr/>
          <p:nvPr/>
        </p:nvGrpSpPr>
        <p:grpSpPr>
          <a:xfrm>
            <a:off x="5489947" y="1559319"/>
            <a:ext cx="1477448" cy="2025572"/>
            <a:chOff x="845441" y="55"/>
            <a:chExt cx="1477448" cy="2025572"/>
          </a:xfrm>
        </p:grpSpPr>
        <p:sp>
          <p:nvSpPr>
            <p:cNvPr id="25" name="Rectángulo redondeado 24"/>
            <p:cNvSpPr/>
            <p:nvPr/>
          </p:nvSpPr>
          <p:spPr>
            <a:xfrm>
              <a:off x="845441" y="55"/>
              <a:ext cx="1477448"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6" name="Rectángulo 25"/>
            <p:cNvSpPr/>
            <p:nvPr/>
          </p:nvSpPr>
          <p:spPr>
            <a:xfrm>
              <a:off x="888714" y="43328"/>
              <a:ext cx="1390902" cy="193902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a:solidFill>
                    <a:schemeClr val="tx1">
                      <a:lumMod val="65000"/>
                      <a:lumOff val="35000"/>
                    </a:schemeClr>
                  </a:solidFill>
                </a:rPr>
                <a:t>Hablan de forma genérica</a:t>
              </a:r>
            </a:p>
          </p:txBody>
        </p:sp>
      </p:grpSp>
      <p:grpSp>
        <p:nvGrpSpPr>
          <p:cNvPr id="16" name="Grupo 15"/>
          <p:cNvGrpSpPr/>
          <p:nvPr/>
        </p:nvGrpSpPr>
        <p:grpSpPr>
          <a:xfrm>
            <a:off x="4645176" y="3718507"/>
            <a:ext cx="1379393" cy="2025572"/>
            <a:chOff x="670" y="2159243"/>
            <a:chExt cx="1379393" cy="2025572"/>
          </a:xfrm>
        </p:grpSpPr>
        <p:sp>
          <p:nvSpPr>
            <p:cNvPr id="23" name="Rectángulo redondeado 22"/>
            <p:cNvSpPr/>
            <p:nvPr/>
          </p:nvSpPr>
          <p:spPr>
            <a:xfrm>
              <a:off x="670" y="2159243"/>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1071" y="2199644"/>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a:solidFill>
                    <a:schemeClr val="tx1">
                      <a:lumMod val="65000"/>
                      <a:lumOff val="35000"/>
                    </a:schemeClr>
                  </a:solidFill>
                </a:rPr>
                <a:t>Sin dar datos </a:t>
              </a:r>
            </a:p>
          </p:txBody>
        </p:sp>
      </p:grpSp>
      <p:grpSp>
        <p:nvGrpSpPr>
          <p:cNvPr id="17" name="Grupo 16"/>
          <p:cNvGrpSpPr/>
          <p:nvPr/>
        </p:nvGrpSpPr>
        <p:grpSpPr>
          <a:xfrm>
            <a:off x="6667864" y="4151554"/>
            <a:ext cx="1779804" cy="998303"/>
            <a:chOff x="2023358" y="2592290"/>
            <a:chExt cx="1779804" cy="998303"/>
          </a:xfrm>
        </p:grpSpPr>
        <p:sp>
          <p:nvSpPr>
            <p:cNvPr id="21" name="Rectángulo redondeado 20"/>
            <p:cNvSpPr/>
            <p:nvPr/>
          </p:nvSpPr>
          <p:spPr>
            <a:xfrm>
              <a:off x="2023358" y="2592290"/>
              <a:ext cx="1779804" cy="998303"/>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2" name="Rectángulo 21"/>
            <p:cNvSpPr/>
            <p:nvPr/>
          </p:nvSpPr>
          <p:spPr>
            <a:xfrm>
              <a:off x="2052597" y="2621529"/>
              <a:ext cx="1721326" cy="9398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Contradicciones</a:t>
              </a:r>
              <a:endParaRPr lang="es-ES" sz="1200" kern="1200" dirty="0">
                <a:solidFill>
                  <a:schemeClr val="tx1">
                    <a:lumMod val="65000"/>
                    <a:lumOff val="35000"/>
                  </a:schemeClr>
                </a:solidFill>
              </a:endParaRPr>
            </a:p>
          </p:txBody>
        </p:sp>
      </p:grpSp>
      <p:grpSp>
        <p:nvGrpSpPr>
          <p:cNvPr id="18" name="Grupo 17"/>
          <p:cNvGrpSpPr/>
          <p:nvPr/>
        </p:nvGrpSpPr>
        <p:grpSpPr>
          <a:xfrm>
            <a:off x="7307903" y="1559866"/>
            <a:ext cx="1379393" cy="2025572"/>
            <a:chOff x="2663397" y="602"/>
            <a:chExt cx="1379393" cy="2025572"/>
          </a:xfrm>
        </p:grpSpPr>
        <p:sp>
          <p:nvSpPr>
            <p:cNvPr id="19" name="Rectángulo redondeado 18"/>
            <p:cNvSpPr/>
            <p:nvPr/>
          </p:nvSpPr>
          <p:spPr>
            <a:xfrm>
              <a:off x="2663397" y="602"/>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2703798" y="41003"/>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b="0" kern="1200" dirty="0">
                  <a:solidFill>
                    <a:schemeClr val="tx1">
                      <a:lumMod val="65000"/>
                      <a:lumOff val="35000"/>
                    </a:schemeClr>
                  </a:solidFill>
                </a:rPr>
                <a:t>Errores ortográficos y gramaticales</a:t>
              </a:r>
            </a:p>
          </p:txBody>
        </p:sp>
      </p:grpSp>
    </p:spTree>
    <p:extLst>
      <p:ext uri="{BB962C8B-B14F-4D97-AF65-F5344CB8AC3E}">
        <p14:creationId xmlns:p14="http://schemas.microsoft.com/office/powerpoint/2010/main" val="1292344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grpSp>
        <p:nvGrpSpPr>
          <p:cNvPr id="26" name="Grupo 25"/>
          <p:cNvGrpSpPr/>
          <p:nvPr/>
        </p:nvGrpSpPr>
        <p:grpSpPr>
          <a:xfrm>
            <a:off x="715341" y="1412776"/>
            <a:ext cx="2132889" cy="1905158"/>
            <a:chOff x="496901" y="298110"/>
            <a:chExt cx="2132889" cy="1905158"/>
          </a:xfrm>
        </p:grpSpPr>
        <p:sp>
          <p:nvSpPr>
            <p:cNvPr id="36" name="Rectángulo redondeado 35"/>
            <p:cNvSpPr/>
            <p:nvPr/>
          </p:nvSpPr>
          <p:spPr>
            <a:xfrm>
              <a:off x="496901" y="298110"/>
              <a:ext cx="2132889" cy="1905158"/>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7" name="Rectángulo 36"/>
            <p:cNvSpPr/>
            <p:nvPr/>
          </p:nvSpPr>
          <p:spPr>
            <a:xfrm>
              <a:off x="552701" y="353910"/>
              <a:ext cx="2021289" cy="17935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Regalos caros, desorbitados, sin siquiera concurso</a:t>
              </a:r>
            </a:p>
          </p:txBody>
        </p:sp>
      </p:grpSp>
      <p:grpSp>
        <p:nvGrpSpPr>
          <p:cNvPr id="27" name="Grupo 26"/>
          <p:cNvGrpSpPr/>
          <p:nvPr/>
        </p:nvGrpSpPr>
        <p:grpSpPr>
          <a:xfrm>
            <a:off x="469941" y="3706939"/>
            <a:ext cx="2029307" cy="1929310"/>
            <a:chOff x="251501" y="2592273"/>
            <a:chExt cx="2029307" cy="1929310"/>
          </a:xfrm>
        </p:grpSpPr>
        <p:sp>
          <p:nvSpPr>
            <p:cNvPr id="34" name="Rectángulo redondeado 33"/>
            <p:cNvSpPr/>
            <p:nvPr/>
          </p:nvSpPr>
          <p:spPr>
            <a:xfrm>
              <a:off x="251501" y="2592273"/>
              <a:ext cx="2029307" cy="1929310"/>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5" name="Rectángulo 34"/>
            <p:cNvSpPr/>
            <p:nvPr/>
          </p:nvSpPr>
          <p:spPr>
            <a:xfrm>
              <a:off x="308009" y="2648781"/>
              <a:ext cx="1916291" cy="18162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a:solidFill>
                    <a:schemeClr val="tx1">
                      <a:lumMod val="65000"/>
                      <a:lumOff val="35000"/>
                    </a:schemeClr>
                  </a:solidFill>
                </a:rPr>
                <a:t>Referencias a compañías e instituciones conocidas </a:t>
              </a:r>
              <a:endParaRPr lang="es-ES" sz="1600" kern="1200" dirty="0">
                <a:solidFill>
                  <a:schemeClr val="tx1">
                    <a:lumMod val="65000"/>
                    <a:lumOff val="35000"/>
                  </a:schemeClr>
                </a:solidFill>
              </a:endParaRPr>
            </a:p>
          </p:txBody>
        </p:sp>
      </p:grpSp>
      <p:grpSp>
        <p:nvGrpSpPr>
          <p:cNvPr id="28" name="Grupo 27"/>
          <p:cNvGrpSpPr/>
          <p:nvPr/>
        </p:nvGrpSpPr>
        <p:grpSpPr>
          <a:xfrm>
            <a:off x="3172896" y="4067011"/>
            <a:ext cx="1140997" cy="881622"/>
            <a:chOff x="2954456" y="2952345"/>
            <a:chExt cx="1140997" cy="881622"/>
          </a:xfrm>
        </p:grpSpPr>
        <p:sp>
          <p:nvSpPr>
            <p:cNvPr id="32" name="Rectángulo redondeado 31"/>
            <p:cNvSpPr/>
            <p:nvPr/>
          </p:nvSpPr>
          <p:spPr>
            <a:xfrm>
              <a:off x="2954456" y="2952345"/>
              <a:ext cx="1140997" cy="88162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3" name="Rectángulo 32"/>
            <p:cNvSpPr/>
            <p:nvPr/>
          </p:nvSpPr>
          <p:spPr>
            <a:xfrm>
              <a:off x="2980278" y="2978167"/>
              <a:ext cx="1089353" cy="82997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Falsa credibilidad</a:t>
              </a:r>
              <a:endParaRPr lang="es-ES" sz="1200" kern="1200" dirty="0">
                <a:solidFill>
                  <a:schemeClr val="tx1">
                    <a:lumMod val="65000"/>
                    <a:lumOff val="35000"/>
                  </a:schemeClr>
                </a:solidFill>
              </a:endParaRPr>
            </a:p>
          </p:txBody>
        </p:sp>
      </p:grpSp>
      <p:grpSp>
        <p:nvGrpSpPr>
          <p:cNvPr id="29" name="Grupo 28"/>
          <p:cNvGrpSpPr/>
          <p:nvPr/>
        </p:nvGrpSpPr>
        <p:grpSpPr>
          <a:xfrm>
            <a:off x="3346768" y="2156394"/>
            <a:ext cx="1036304" cy="1163062"/>
            <a:chOff x="3128328" y="1041728"/>
            <a:chExt cx="1036304" cy="1163062"/>
          </a:xfrm>
        </p:grpSpPr>
        <p:sp>
          <p:nvSpPr>
            <p:cNvPr id="30" name="Rectángulo redondeado 29"/>
            <p:cNvSpPr/>
            <p:nvPr/>
          </p:nvSpPr>
          <p:spPr>
            <a:xfrm>
              <a:off x="3128328" y="1041728"/>
              <a:ext cx="1036304" cy="116306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1" name="Rectángulo 30"/>
            <p:cNvSpPr/>
            <p:nvPr/>
          </p:nvSpPr>
          <p:spPr>
            <a:xfrm>
              <a:off x="3158680" y="1072080"/>
              <a:ext cx="975600" cy="11023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a:solidFill>
                    <a:schemeClr val="tx1">
                      <a:lumMod val="65000"/>
                      <a:lumOff val="35000"/>
                    </a:schemeClr>
                  </a:solidFill>
                </a:rPr>
                <a:t>Petición de reenvío (viralidad)</a:t>
              </a:r>
            </a:p>
          </p:txBody>
        </p:sp>
      </p:grpSp>
      <p:pic>
        <p:nvPicPr>
          <p:cNvPr id="38" name="Imagen 37"/>
          <p:cNvPicPr>
            <a:picLocks noChangeAspect="1"/>
          </p:cNvPicPr>
          <p:nvPr/>
        </p:nvPicPr>
        <p:blipFill>
          <a:blip r:embed="rId3" cstate="print"/>
          <a:stretch>
            <a:fillRect/>
          </a:stretch>
        </p:blipFill>
        <p:spPr>
          <a:xfrm>
            <a:off x="4786609" y="1268760"/>
            <a:ext cx="4147197" cy="4386162"/>
          </a:xfrm>
          <a:prstGeom prst="rect">
            <a:avLst/>
          </a:prstGeom>
        </p:spPr>
      </p:pic>
    </p:spTree>
    <p:extLst>
      <p:ext uri="{BB962C8B-B14F-4D97-AF65-F5344CB8AC3E}">
        <p14:creationId xmlns:p14="http://schemas.microsoft.com/office/powerpoint/2010/main" val="2726871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grpSp>
        <p:nvGrpSpPr>
          <p:cNvPr id="8" name="Grupo 7"/>
          <p:cNvGrpSpPr/>
          <p:nvPr/>
        </p:nvGrpSpPr>
        <p:grpSpPr>
          <a:xfrm>
            <a:off x="7014921" y="1316327"/>
            <a:ext cx="1608322" cy="1143732"/>
            <a:chOff x="641" y="1885372"/>
            <a:chExt cx="1318426" cy="1758206"/>
          </a:xfrm>
        </p:grpSpPr>
        <p:sp>
          <p:nvSpPr>
            <p:cNvPr id="10" name="Rectángulo redondeado 9"/>
            <p:cNvSpPr/>
            <p:nvPr/>
          </p:nvSpPr>
          <p:spPr>
            <a:xfrm>
              <a:off x="641" y="1885372"/>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4" name="Rectángulo 13"/>
            <p:cNvSpPr/>
            <p:nvPr/>
          </p:nvSpPr>
          <p:spPr>
            <a:xfrm>
              <a:off x="39256" y="1923987"/>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kern="1200" dirty="0">
                  <a:solidFill>
                    <a:schemeClr val="tx1">
                      <a:lumMod val="65000"/>
                      <a:lumOff val="35000"/>
                    </a:schemeClr>
                  </a:solidFill>
                </a:rPr>
                <a:t>Evita daños directos y a terceros</a:t>
              </a:r>
            </a:p>
          </p:txBody>
        </p:sp>
      </p:grpSp>
      <p:grpSp>
        <p:nvGrpSpPr>
          <p:cNvPr id="15" name="Grupo 14"/>
          <p:cNvGrpSpPr/>
          <p:nvPr/>
        </p:nvGrpSpPr>
        <p:grpSpPr>
          <a:xfrm>
            <a:off x="442202" y="1318166"/>
            <a:ext cx="1701139" cy="1143732"/>
            <a:chOff x="1429815" y="1885372"/>
            <a:chExt cx="1701139" cy="1758206"/>
          </a:xfrm>
        </p:grpSpPr>
        <p:sp>
          <p:nvSpPr>
            <p:cNvPr id="16" name="Rectángulo redondeado 15"/>
            <p:cNvSpPr/>
            <p:nvPr/>
          </p:nvSpPr>
          <p:spPr>
            <a:xfrm>
              <a:off x="1429815" y="1885372"/>
              <a:ext cx="1701139"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7" name="Rectángulo 16"/>
            <p:cNvSpPr/>
            <p:nvPr/>
          </p:nvSpPr>
          <p:spPr>
            <a:xfrm>
              <a:off x="1479640" y="1935197"/>
              <a:ext cx="1601489" cy="16585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Molestias y miedos</a:t>
              </a:r>
              <a:endParaRPr lang="es-ES" sz="1200" kern="1200" dirty="0">
                <a:solidFill>
                  <a:schemeClr val="tx1">
                    <a:lumMod val="65000"/>
                    <a:lumOff val="35000"/>
                  </a:schemeClr>
                </a:solidFill>
              </a:endParaRPr>
            </a:p>
          </p:txBody>
        </p:sp>
      </p:grpSp>
      <p:pic>
        <p:nvPicPr>
          <p:cNvPr id="18" name="Imagen 17"/>
          <p:cNvPicPr>
            <a:picLocks noChangeAspect="1"/>
          </p:cNvPicPr>
          <p:nvPr/>
        </p:nvPicPr>
        <p:blipFill>
          <a:blip r:embed="rId3" cstate="print"/>
          <a:stretch>
            <a:fillRect/>
          </a:stretch>
        </p:blipFill>
        <p:spPr>
          <a:xfrm>
            <a:off x="2442996" y="1196752"/>
            <a:ext cx="4435634" cy="4435634"/>
          </a:xfrm>
          <a:prstGeom prst="rect">
            <a:avLst/>
          </a:prstGeom>
        </p:spPr>
      </p:pic>
      <p:grpSp>
        <p:nvGrpSpPr>
          <p:cNvPr id="19" name="Grupo 18"/>
          <p:cNvGrpSpPr/>
          <p:nvPr/>
        </p:nvGrpSpPr>
        <p:grpSpPr>
          <a:xfrm>
            <a:off x="179512" y="3101797"/>
            <a:ext cx="2127193" cy="2454014"/>
            <a:chOff x="0" y="0"/>
            <a:chExt cx="3130313" cy="1758206"/>
          </a:xfrm>
        </p:grpSpPr>
        <p:sp>
          <p:nvSpPr>
            <p:cNvPr id="20" name="Rectángulo redondeado 19"/>
            <p:cNvSpPr/>
            <p:nvPr/>
          </p:nvSpPr>
          <p:spPr>
            <a:xfrm>
              <a:off x="0" y="0"/>
              <a:ext cx="3130313"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1" name="Rectángulo 20"/>
            <p:cNvSpPr/>
            <p:nvPr/>
          </p:nvSpPr>
          <p:spPr>
            <a:xfrm>
              <a:off x="51496" y="51496"/>
              <a:ext cx="3027321" cy="16552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a:solidFill>
                    <a:schemeClr val="tx1">
                      <a:lumMod val="65000"/>
                      <a:lumOff val="35000"/>
                    </a:schemeClr>
                  </a:solidFill>
                </a:rPr>
                <a:t>Ante la duda busca e infórmate en fuentes de confianza: OSI, Policía, Guardia Civil, etc.</a:t>
              </a:r>
            </a:p>
          </p:txBody>
        </p:sp>
      </p:grpSp>
      <p:grpSp>
        <p:nvGrpSpPr>
          <p:cNvPr id="22" name="Grupo 21"/>
          <p:cNvGrpSpPr/>
          <p:nvPr/>
        </p:nvGrpSpPr>
        <p:grpSpPr>
          <a:xfrm>
            <a:off x="7014921" y="3101797"/>
            <a:ext cx="1864508" cy="2454014"/>
            <a:chOff x="3353091" y="1301103"/>
            <a:chExt cx="1318426" cy="1758206"/>
          </a:xfrm>
        </p:grpSpPr>
        <p:sp>
          <p:nvSpPr>
            <p:cNvPr id="23" name="Rectángulo redondeado 22"/>
            <p:cNvSpPr/>
            <p:nvPr/>
          </p:nvSpPr>
          <p:spPr>
            <a:xfrm>
              <a:off x="3353091" y="1301103"/>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3391706" y="1339718"/>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0" kern="1200" dirty="0">
                  <a:solidFill>
                    <a:schemeClr val="tx1">
                      <a:lumMod val="65000"/>
                      <a:lumOff val="35000"/>
                    </a:schemeClr>
                  </a:solidFill>
                </a:rPr>
                <a:t>Y NUNCA reenvíes estos mensajes</a:t>
              </a:r>
            </a:p>
          </p:txBody>
        </p:sp>
      </p:grpSp>
    </p:spTree>
    <p:extLst>
      <p:ext uri="{BB962C8B-B14F-4D97-AF65-F5344CB8AC3E}">
        <p14:creationId xmlns:p14="http://schemas.microsoft.com/office/powerpoint/2010/main" val="1903784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endParaRPr lang="es-ES"/>
          </a:p>
        </p:txBody>
      </p:sp>
      <p:sp>
        <p:nvSpPr>
          <p:cNvPr id="9" name="Marcador de texto 8"/>
          <p:cNvSpPr>
            <a:spLocks noGrp="1"/>
          </p:cNvSpPr>
          <p:nvPr>
            <p:ph type="body" sz="quarter" idx="11"/>
          </p:nvPr>
        </p:nvSpPr>
        <p:spPr/>
        <p:txBody>
          <a:bodyPr/>
          <a:lstStyle/>
          <a:p>
            <a:r>
              <a:rPr lang="es-ES" dirty="0"/>
              <a:t>Reflexiona.  ¿Qué conoces sobre los virus? ¿Cuál es tu estrategia frente a ellos?</a:t>
            </a:r>
          </a:p>
        </p:txBody>
      </p:sp>
      <p:pic>
        <p:nvPicPr>
          <p:cNvPr id="11" name="2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val="0"/>
              </a:ext>
            </a:extLst>
          </a:blip>
          <a:srcRect/>
          <a:stretch/>
        </p:blipFill>
        <p:spPr>
          <a:xfrm>
            <a:off x="0" y="0"/>
            <a:ext cx="9144000" cy="4869160"/>
          </a:xfrm>
          <a:prstGeom prst="rect">
            <a:avLst/>
          </a:prstGeom>
        </p:spPr>
      </p:pic>
      <p:sp>
        <p:nvSpPr>
          <p:cNvPr id="12" name="Título 6"/>
          <p:cNvSpPr txBox="1">
            <a:spLocks/>
          </p:cNvSpPr>
          <p:nvPr/>
        </p:nvSpPr>
        <p:spPr>
          <a:xfrm>
            <a:off x="0" y="4875237"/>
            <a:ext cx="9144000" cy="1362075"/>
          </a:xfrm>
          <a:prstGeom prst="rect">
            <a:avLst/>
          </a:prstGeom>
          <a:noFill/>
        </p:spPr>
        <p:txBody>
          <a:bodyPr vert="horz" lIns="91440" tIns="45720" rIns="91440" bIns="45720" rtlCol="0" anchor="ctr">
            <a:noAutofit/>
          </a:bodyPr>
          <a:lstStyle>
            <a:lvl1pPr algn="ctr">
              <a:spcBef>
                <a:spcPct val="0"/>
              </a:spcBef>
              <a:buNone/>
              <a:defRPr sz="4400" b="1" i="1">
                <a:solidFill>
                  <a:schemeClr val="bg1">
                    <a:lumMod val="65000"/>
                  </a:schemeClr>
                </a:solidFill>
                <a:latin typeface="+mj-lt"/>
                <a:ea typeface="+mj-ea"/>
                <a:cs typeface="+mj-cs"/>
              </a:defRPr>
            </a:lvl1pPr>
          </a:lstStyle>
          <a:p>
            <a:r>
              <a:rPr lang="es-ES" sz="2800" i="0" dirty="0">
                <a:solidFill>
                  <a:srgbClr val="DD3137"/>
                </a:solidFill>
              </a:rPr>
              <a:t> ¿Qué conoces de los virus? </a:t>
            </a:r>
          </a:p>
          <a:p>
            <a:r>
              <a:rPr lang="es-ES" sz="2800" i="0" dirty="0">
                <a:solidFill>
                  <a:srgbClr val="DD3137"/>
                </a:solidFill>
              </a:rPr>
              <a:t>¿Cuál es tu estrategia frente a ellos?</a:t>
            </a:r>
          </a:p>
        </p:txBody>
      </p:sp>
    </p:spTree>
    <p:extLst>
      <p:ext uri="{BB962C8B-B14F-4D97-AF65-F5344CB8AC3E}">
        <p14:creationId xmlns:p14="http://schemas.microsoft.com/office/powerpoint/2010/main" val="2863446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ES" dirty="0"/>
              <a:t>Principales vías de infección</a:t>
            </a:r>
          </a:p>
        </p:txBody>
      </p:sp>
      <p:sp>
        <p:nvSpPr>
          <p:cNvPr id="10" name="Marcador de texto 9"/>
          <p:cNvSpPr>
            <a:spLocks noGrp="1"/>
          </p:cNvSpPr>
          <p:nvPr>
            <p:ph type="body" sz="quarter" idx="11"/>
          </p:nvPr>
        </p:nvSpPr>
        <p:spPr/>
        <p:txBody>
          <a:bodyPr/>
          <a:lstStyle/>
          <a:p>
            <a:r>
              <a:rPr lang="es-ES" dirty="0"/>
              <a:t>Virus mecanismos y vías de infección</a:t>
            </a:r>
          </a:p>
        </p:txBody>
      </p:sp>
      <p:grpSp>
        <p:nvGrpSpPr>
          <p:cNvPr id="52" name="Grupo 51"/>
          <p:cNvGrpSpPr/>
          <p:nvPr/>
        </p:nvGrpSpPr>
        <p:grpSpPr>
          <a:xfrm>
            <a:off x="2732243" y="2252366"/>
            <a:ext cx="1720902" cy="1864100"/>
            <a:chOff x="2131081" y="2836"/>
            <a:chExt cx="1530902" cy="1759658"/>
          </a:xfrm>
          <a:solidFill>
            <a:srgbClr val="9BBB59"/>
          </a:solidFill>
        </p:grpSpPr>
        <p:sp>
          <p:nvSpPr>
            <p:cNvPr id="53" name="Hexágono 52"/>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54" name="Hexágono 4"/>
            <p:cNvSpPr/>
            <p:nvPr/>
          </p:nvSpPr>
          <p:spPr>
            <a:xfrm>
              <a:off x="2188654" y="220566"/>
              <a:ext cx="1330118" cy="126771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a:t>DISPOSITIVOS de almacenamiento</a:t>
              </a:r>
            </a:p>
          </p:txBody>
        </p:sp>
      </p:grpSp>
      <p:grpSp>
        <p:nvGrpSpPr>
          <p:cNvPr id="55" name="Grupo 54"/>
          <p:cNvGrpSpPr/>
          <p:nvPr/>
        </p:nvGrpSpPr>
        <p:grpSpPr>
          <a:xfrm>
            <a:off x="683568" y="1196752"/>
            <a:ext cx="1530902" cy="1759658"/>
            <a:chOff x="3784456" y="2836"/>
            <a:chExt cx="1530902" cy="1759658"/>
          </a:xfrm>
          <a:solidFill>
            <a:srgbClr val="C0504D"/>
          </a:solidFill>
        </p:grpSpPr>
        <p:sp>
          <p:nvSpPr>
            <p:cNvPr id="56" name="Hexágono 55"/>
            <p:cNvSpPr/>
            <p:nvPr/>
          </p:nvSpPr>
          <p:spPr>
            <a:xfrm rot="5400000">
              <a:off x="3670078"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57" name="Hexágono 4"/>
            <p:cNvSpPr/>
            <p:nvPr/>
          </p:nvSpPr>
          <p:spPr>
            <a:xfrm>
              <a:off x="3953633" y="277049"/>
              <a:ext cx="1226755"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400" b="1" kern="1200" cap="all" baseline="0" dirty="0"/>
                <a:t>Correo electrónico </a:t>
              </a:r>
            </a:p>
          </p:txBody>
        </p:sp>
      </p:grpSp>
      <p:grpSp>
        <p:nvGrpSpPr>
          <p:cNvPr id="58" name="Grupo 57"/>
          <p:cNvGrpSpPr/>
          <p:nvPr/>
        </p:nvGrpSpPr>
        <p:grpSpPr>
          <a:xfrm>
            <a:off x="4695233" y="1294098"/>
            <a:ext cx="1758012" cy="1759658"/>
            <a:chOff x="2841046" y="1496434"/>
            <a:chExt cx="1758012" cy="1759658"/>
          </a:xfrm>
          <a:solidFill>
            <a:srgbClr val="8064A2"/>
          </a:solidFill>
        </p:grpSpPr>
        <p:sp>
          <p:nvSpPr>
            <p:cNvPr id="59" name="Hexágono 58"/>
            <p:cNvSpPr/>
            <p:nvPr/>
          </p:nvSpPr>
          <p:spPr>
            <a:xfrm rot="5400000">
              <a:off x="2840223" y="1497257"/>
              <a:ext cx="1759658" cy="1758012"/>
            </a:xfrm>
            <a:prstGeom prst="hexagon">
              <a:avLst>
                <a:gd name="adj" fmla="val 25000"/>
                <a:gd name="vf" fmla="val 115470"/>
              </a:avLst>
            </a:prstGeom>
            <a:grpFill/>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60" name="Hexágono 4"/>
            <p:cNvSpPr/>
            <p:nvPr/>
          </p:nvSpPr>
          <p:spPr>
            <a:xfrm>
              <a:off x="3133911" y="1789573"/>
              <a:ext cx="1172282" cy="1173380"/>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cap="all" baseline="0" dirty="0"/>
                <a:t>Fallos de seguridad</a:t>
              </a:r>
            </a:p>
          </p:txBody>
        </p:sp>
      </p:grpSp>
      <p:grpSp>
        <p:nvGrpSpPr>
          <p:cNvPr id="61" name="Grupo 60"/>
          <p:cNvGrpSpPr/>
          <p:nvPr/>
        </p:nvGrpSpPr>
        <p:grpSpPr>
          <a:xfrm>
            <a:off x="7117441" y="1603190"/>
            <a:ext cx="1530902" cy="1759658"/>
            <a:chOff x="4607976" y="1496434"/>
            <a:chExt cx="1530902" cy="1759658"/>
          </a:xfrm>
          <a:solidFill>
            <a:srgbClr val="4BACC6"/>
          </a:solidFill>
        </p:grpSpPr>
        <p:sp>
          <p:nvSpPr>
            <p:cNvPr id="62" name="Hexágono 61"/>
            <p:cNvSpPr/>
            <p:nvPr/>
          </p:nvSpPr>
          <p:spPr>
            <a:xfrm rot="5400000">
              <a:off x="4493598" y="1610812"/>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63" name="Hexágono 4"/>
            <p:cNvSpPr/>
            <p:nvPr/>
          </p:nvSpPr>
          <p:spPr>
            <a:xfrm>
              <a:off x="4846542" y="1770647"/>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ES" sz="1500" b="1" kern="1200" dirty="0"/>
                <a:t>PÁGINAS WEB MALICIOSAS</a:t>
              </a:r>
            </a:p>
          </p:txBody>
        </p:sp>
      </p:grpSp>
      <p:grpSp>
        <p:nvGrpSpPr>
          <p:cNvPr id="64" name="Grupo 63"/>
          <p:cNvGrpSpPr/>
          <p:nvPr/>
        </p:nvGrpSpPr>
        <p:grpSpPr>
          <a:xfrm>
            <a:off x="4525153" y="3872174"/>
            <a:ext cx="1530902" cy="1759658"/>
            <a:chOff x="2123733" y="2992869"/>
            <a:chExt cx="1530902" cy="1759658"/>
          </a:xfrm>
          <a:solidFill>
            <a:srgbClr val="C0504D"/>
          </a:solidFill>
        </p:grpSpPr>
        <p:sp>
          <p:nvSpPr>
            <p:cNvPr id="65" name="Hexágono 64"/>
            <p:cNvSpPr/>
            <p:nvPr/>
          </p:nvSpPr>
          <p:spPr>
            <a:xfrm rot="5400000">
              <a:off x="2009355" y="3107247"/>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66" name="Hexágono 4"/>
            <p:cNvSpPr/>
            <p:nvPr/>
          </p:nvSpPr>
          <p:spPr>
            <a:xfrm>
              <a:off x="2362299" y="3267082"/>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s-ES" sz="1800" b="1" kern="1200" dirty="0"/>
                <a:t>REDES SOCIALES</a:t>
              </a:r>
            </a:p>
          </p:txBody>
        </p:sp>
      </p:grpSp>
      <p:grpSp>
        <p:nvGrpSpPr>
          <p:cNvPr id="67" name="Grupo 66"/>
          <p:cNvGrpSpPr/>
          <p:nvPr/>
        </p:nvGrpSpPr>
        <p:grpSpPr>
          <a:xfrm>
            <a:off x="1270732" y="3853085"/>
            <a:ext cx="1530902" cy="1759658"/>
            <a:chOff x="3784456" y="2990032"/>
            <a:chExt cx="1530902" cy="1759658"/>
          </a:xfrm>
          <a:solidFill>
            <a:srgbClr val="F79646"/>
          </a:solidFill>
        </p:grpSpPr>
        <p:sp>
          <p:nvSpPr>
            <p:cNvPr id="68" name="Hexágono 67"/>
            <p:cNvSpPr/>
            <p:nvPr/>
          </p:nvSpPr>
          <p:spPr>
            <a:xfrm rot="5400000">
              <a:off x="3670078" y="3104410"/>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6">
                <a:hueOff val="0"/>
                <a:satOff val="0"/>
                <a:lumOff val="0"/>
                <a:alphaOff val="0"/>
              </a:schemeClr>
            </a:fillRef>
            <a:effectRef idx="1">
              <a:schemeClr val="accent6">
                <a:hueOff val="0"/>
                <a:satOff val="0"/>
                <a:lumOff val="0"/>
                <a:alphaOff val="0"/>
              </a:schemeClr>
            </a:effectRef>
            <a:fontRef idx="minor">
              <a:schemeClr val="lt1"/>
            </a:fontRef>
          </p:style>
        </p:sp>
        <p:sp>
          <p:nvSpPr>
            <p:cNvPr id="69" name="Hexágono 4"/>
            <p:cNvSpPr/>
            <p:nvPr/>
          </p:nvSpPr>
          <p:spPr>
            <a:xfrm>
              <a:off x="4023022" y="3264245"/>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1" kern="1200" cap="all" baseline="0" dirty="0"/>
                <a:t>DESCARGA DE Ficheros DE INTERNET</a:t>
              </a:r>
            </a:p>
          </p:txBody>
        </p:sp>
      </p:grpSp>
      <p:grpSp>
        <p:nvGrpSpPr>
          <p:cNvPr id="70" name="Grupo 69"/>
          <p:cNvGrpSpPr/>
          <p:nvPr/>
        </p:nvGrpSpPr>
        <p:grpSpPr>
          <a:xfrm>
            <a:off x="6988231" y="3842253"/>
            <a:ext cx="1530902" cy="1759658"/>
            <a:chOff x="2131081" y="2836"/>
            <a:chExt cx="1530902" cy="1759658"/>
          </a:xfrm>
          <a:solidFill>
            <a:srgbClr val="9BBB59"/>
          </a:solidFill>
        </p:grpSpPr>
        <p:sp>
          <p:nvSpPr>
            <p:cNvPr id="71" name="Hexágono 70"/>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72" name="Hexágono 4"/>
            <p:cNvSpPr/>
            <p:nvPr/>
          </p:nvSpPr>
          <p:spPr>
            <a:xfrm>
              <a:off x="2369647" y="277049"/>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a:t>APPS MALICIOSAS</a:t>
              </a:r>
            </a:p>
          </p:txBody>
        </p:sp>
      </p:grpSp>
    </p:spTree>
    <p:extLst>
      <p:ext uri="{BB962C8B-B14F-4D97-AF65-F5344CB8AC3E}">
        <p14:creationId xmlns:p14="http://schemas.microsoft.com/office/powerpoint/2010/main" val="551880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a:t>
            </a:r>
          </a:p>
        </p:txBody>
      </p:sp>
      <p:sp>
        <p:nvSpPr>
          <p:cNvPr id="10" name="Marcador de texto 9"/>
          <p:cNvSpPr>
            <a:spLocks noGrp="1"/>
          </p:cNvSpPr>
          <p:nvPr>
            <p:ph type="body" sz="quarter" idx="11"/>
          </p:nvPr>
        </p:nvSpPr>
        <p:spPr/>
        <p:txBody>
          <a:bodyPr/>
          <a:lstStyle/>
          <a:p>
            <a:r>
              <a:rPr lang="es-ES" dirty="0"/>
              <a:t>Ransomware. Un ejemplo de virus</a:t>
            </a:r>
          </a:p>
        </p:txBody>
      </p:sp>
      <p:sp>
        <p:nvSpPr>
          <p:cNvPr id="12" name="Marcador de contenido 7"/>
          <p:cNvSpPr>
            <a:spLocks noGrp="1"/>
          </p:cNvSpPr>
          <p:nvPr>
            <p:ph idx="4294967295"/>
          </p:nvPr>
        </p:nvSpPr>
        <p:spPr>
          <a:xfrm>
            <a:off x="457200" y="1844824"/>
            <a:ext cx="8229600" cy="4281339"/>
          </a:xfrm>
          <a:prstGeom prst="rect">
            <a:avLst/>
          </a:prstGeom>
        </p:spPr>
        <p:txBody>
          <a:bodyPr/>
          <a:lstStyle/>
          <a:p>
            <a:pPr marL="0" indent="0" algn="ctr">
              <a:buNone/>
            </a:pPr>
            <a:r>
              <a:rPr lang="es-ES" sz="2800" b="1" dirty="0">
                <a:solidFill>
                  <a:srgbClr val="DD3137"/>
                </a:solidFill>
              </a:rPr>
              <a:t>Virus de la Policía </a:t>
            </a:r>
          </a:p>
          <a:p>
            <a:pPr algn="ctr"/>
            <a:endParaRPr lang="es-ES" dirty="0">
              <a:solidFill>
                <a:srgbClr val="DD3137"/>
              </a:solidFill>
            </a:endParaRPr>
          </a:p>
        </p:txBody>
      </p:sp>
      <p:sp>
        <p:nvSpPr>
          <p:cNvPr id="13" name="Marcador de texto 8"/>
          <p:cNvSpPr txBox="1">
            <a:spLocks/>
          </p:cNvSpPr>
          <p:nvPr/>
        </p:nvSpPr>
        <p:spPr>
          <a:xfrm>
            <a:off x="1" y="1125538"/>
            <a:ext cx="9144000" cy="493712"/>
          </a:xfrm>
          <a:prstGeom prst="rect">
            <a:avLst/>
          </a:prstGeom>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 typeface="Arial"/>
              <a:buNone/>
            </a:pPr>
            <a:r>
              <a:rPr lang="es-ES" dirty="0">
                <a:solidFill>
                  <a:srgbClr val="DD3137"/>
                </a:solidFill>
              </a:rPr>
              <a:t>RANSOMWARE. BLOQUEO DE FICHEROS. CIFRADO	DATOS</a:t>
            </a:r>
          </a:p>
        </p:txBody>
      </p:sp>
      <p:pic>
        <p:nvPicPr>
          <p:cNvPr id="14" name="Picture 4" descr="Captura de pantalla del virus de la policía en un móvil"/>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1569603" y="2628156"/>
            <a:ext cx="6004793" cy="3212458"/>
          </a:xfrm>
          <a:prstGeom prst="rect">
            <a:avLst/>
          </a:prstGeom>
          <a:ln>
            <a:no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405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Ejemplos de fraudes</a:t>
            </a:r>
          </a:p>
        </p:txBody>
      </p:sp>
      <p:sp>
        <p:nvSpPr>
          <p:cNvPr id="15" name="Marcador de texto 14"/>
          <p:cNvSpPr>
            <a:spLocks noGrp="1"/>
          </p:cNvSpPr>
          <p:nvPr>
            <p:ph type="body" sz="quarter" idx="11"/>
          </p:nvPr>
        </p:nvSpPr>
        <p:spPr/>
        <p:txBody>
          <a:bodyPr/>
          <a:lstStyle/>
          <a:p>
            <a:r>
              <a:rPr lang="es-ES" dirty="0"/>
              <a:t>Conociendo algunos fraudes</a:t>
            </a:r>
          </a:p>
        </p:txBody>
      </p:sp>
      <p:pic>
        <p:nvPicPr>
          <p:cNvPr id="17" name="Marcador de contenido 7"/>
          <p:cNvPicPr>
            <a:picLocks noGrp="1" noChangeAspect="1"/>
          </p:cNvPicPr>
          <p:nvPr>
            <p:ph sz="quarter" idx="4294967295"/>
          </p:nvPr>
        </p:nvPicPr>
        <p:blipFill>
          <a:blip r:embed="rId3" cstate="print">
            <a:extLst>
              <a:ext uri="{28A0092B-C50C-407E-A947-70E740481C1C}">
                <a14:useLocalDpi xmlns:a14="http://schemas.microsoft.com/office/drawing/2010/main" val="0"/>
              </a:ext>
            </a:extLst>
          </a:blip>
          <a:stretch>
            <a:fillRect/>
          </a:stretch>
        </p:blipFill>
        <p:spPr>
          <a:xfrm>
            <a:off x="4788024" y="1155626"/>
            <a:ext cx="4041775" cy="3024187"/>
          </a:xfrm>
          <a:prstGeom prst="rect">
            <a:avLst/>
          </a:prstGeom>
          <a:ln>
            <a:noFill/>
          </a:ln>
          <a:effectLst>
            <a:outerShdw blurRad="292100" dist="139700" dir="2700000" algn="tl" rotWithShape="0">
              <a:srgbClr val="333333">
                <a:alpha val="65000"/>
              </a:srgbClr>
            </a:outerShdw>
          </a:effectLst>
        </p:spPr>
      </p:pic>
      <p:sp>
        <p:nvSpPr>
          <p:cNvPr id="18" name="Marcador de texto 14"/>
          <p:cNvSpPr txBox="1">
            <a:spLocks/>
          </p:cNvSpPr>
          <p:nvPr/>
        </p:nvSpPr>
        <p:spPr>
          <a:xfrm>
            <a:off x="4354959" y="3890408"/>
            <a:ext cx="4474840" cy="884354"/>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r"/>
            <a:r>
              <a:rPr lang="es-ES" dirty="0" err="1">
                <a:solidFill>
                  <a:srgbClr val="DD3137"/>
                </a:solidFill>
              </a:rPr>
              <a:t>Phishing</a:t>
            </a:r>
            <a:endParaRPr lang="es-ES" dirty="0">
              <a:solidFill>
                <a:srgbClr val="DD3137"/>
              </a:solidFill>
            </a:endParaRPr>
          </a:p>
        </p:txBody>
      </p:sp>
      <p:sp>
        <p:nvSpPr>
          <p:cNvPr id="19" name="Marcador de texto 14"/>
          <p:cNvSpPr txBox="1">
            <a:spLocks/>
          </p:cNvSpPr>
          <p:nvPr/>
        </p:nvSpPr>
        <p:spPr>
          <a:xfrm>
            <a:off x="325437" y="4410656"/>
            <a:ext cx="4246563" cy="849132"/>
          </a:xfrm>
          <a:prstGeom prst="rect">
            <a:avLst/>
          </a:prstGeom>
        </p:spPr>
        <p:txBody>
          <a:bodyPr vert="horz" lIns="91440" tIns="45720" rIns="91440" bIns="45720" rtlCol="0" anchor="b">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a:solidFill>
                  <a:srgbClr val="DD3137"/>
                </a:solidFill>
              </a:rPr>
              <a:t>Vídeos virales en </a:t>
            </a:r>
          </a:p>
          <a:p>
            <a:pPr>
              <a:buFont typeface="Arial" pitchFamily="34" charset="0"/>
              <a:buNone/>
            </a:pPr>
            <a:r>
              <a:rPr lang="es-ES" sz="2400" b="1" dirty="0">
                <a:solidFill>
                  <a:srgbClr val="DD3137"/>
                </a:solidFill>
              </a:rPr>
              <a:t>redes sociales</a:t>
            </a:r>
          </a:p>
        </p:txBody>
      </p:sp>
      <p:pic>
        <p:nvPicPr>
          <p:cNvPr id="20" name="Imagen 19" descr="http://www.hotforsecurity.com/wp-content/uploads/2014/08/new-viral-video-scam-on-facebook-girl-killed-by-husband-for-kissing-another-man_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660" y="1215348"/>
            <a:ext cx="3600400" cy="3195308"/>
          </a:xfrm>
          <a:prstGeom prst="rect">
            <a:avLst/>
          </a:prstGeom>
          <a:noFill/>
          <a:ln>
            <a:noFill/>
          </a:ln>
        </p:spPr>
      </p:pic>
      <p:pic>
        <p:nvPicPr>
          <p:cNvPr id="21" name="Marcador de contenido 9"/>
          <p:cNvPicPr>
            <a:picLocks noGrp="1" noChangeAspect="1"/>
          </p:cNvPicPr>
          <p:nvPr>
            <p:ph idx="4294967295"/>
          </p:nvPr>
        </p:nvPicPr>
        <p:blipFill rotWithShape="1">
          <a:blip r:embed="rId5" cstate="print">
            <a:extLst>
              <a:ext uri="{28A0092B-C50C-407E-A947-70E740481C1C}">
                <a14:useLocalDpi xmlns:a14="http://schemas.microsoft.com/office/drawing/2010/main" val="0"/>
              </a:ext>
            </a:extLst>
          </a:blip>
          <a:stretch/>
        </p:blipFill>
        <p:spPr>
          <a:xfrm>
            <a:off x="3145160" y="2132856"/>
            <a:ext cx="3146250" cy="3201219"/>
          </a:xfrm>
          <a:prstGeom prst="rect">
            <a:avLst/>
          </a:prstGeom>
          <a:ln>
            <a:noFill/>
          </a:ln>
          <a:effectLst>
            <a:outerShdw blurRad="292100" dist="139700" dir="2700000" algn="tl" rotWithShape="0">
              <a:srgbClr val="333333">
                <a:alpha val="65000"/>
              </a:srgbClr>
            </a:outerShdw>
          </a:effectLst>
        </p:spPr>
      </p:pic>
      <p:sp>
        <p:nvSpPr>
          <p:cNvPr id="22" name="Marcador de texto 14"/>
          <p:cNvSpPr txBox="1">
            <a:spLocks/>
          </p:cNvSpPr>
          <p:nvPr/>
        </p:nvSpPr>
        <p:spPr>
          <a:xfrm>
            <a:off x="3400677" y="5408958"/>
            <a:ext cx="2635216" cy="495300"/>
          </a:xfrm>
          <a:prstGeom prst="rect">
            <a:avLst/>
          </a:prstGeom>
        </p:spPr>
        <p:txBody>
          <a:bodyPr vert="horz" lIns="91440" tIns="45720" rIns="91440" bIns="45720" rtlCol="0" anchor="b">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a:solidFill>
                  <a:srgbClr val="DD3137"/>
                </a:solidFill>
              </a:rPr>
              <a:t>Falsas aplicaciones</a:t>
            </a:r>
          </a:p>
        </p:txBody>
      </p:sp>
    </p:spTree>
    <p:extLst>
      <p:ext uri="{BB962C8B-B14F-4D97-AF65-F5344CB8AC3E}">
        <p14:creationId xmlns:p14="http://schemas.microsoft.com/office/powerpoint/2010/main" val="3267086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El adivino </a:t>
            </a:r>
            <a:r>
              <a:rPr lang="es-ES" dirty="0" err="1"/>
              <a:t>Dave</a:t>
            </a:r>
            <a:endParaRPr lang="es-ES" dirty="0"/>
          </a:p>
        </p:txBody>
      </p:sp>
      <p:sp>
        <p:nvSpPr>
          <p:cNvPr id="7" name="Marcador de texto 6"/>
          <p:cNvSpPr>
            <a:spLocks noGrp="1"/>
          </p:cNvSpPr>
          <p:nvPr>
            <p:ph type="body" sz="quarter" idx="11"/>
          </p:nvPr>
        </p:nvSpPr>
        <p:spPr/>
        <p:txBody>
          <a:bodyPr/>
          <a:lstStyle/>
          <a:p>
            <a:r>
              <a:rPr lang="es-ES" dirty="0"/>
              <a:t>Privacidad, identidad digital y reputación online</a:t>
            </a: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altLang="es-ES" sz="1800" b="0" i="0" u="none" strike="noStrike" cap="none" normalizeH="0" baseline="0">
              <a:ln>
                <a:noFill/>
              </a:ln>
              <a:solidFill>
                <a:schemeClr val="tx1"/>
              </a:solidFill>
              <a:effectLst/>
              <a:latin typeface="Arial" pitchFamily="34" charset="0"/>
              <a:cs typeface="Arial" pitchFamily="34" charset="0"/>
            </a:endParaRPr>
          </a:p>
        </p:txBody>
      </p:sp>
      <p:pic>
        <p:nvPicPr>
          <p:cNvPr id="10" name="0 Imagen">
            <a:hlinkClick r:id="rId3"/>
          </p:cNvPr>
          <p:cNvPicPr/>
          <p:nvPr/>
        </p:nvPicPr>
        <p:blipFill>
          <a:blip r:embed="rId4" cstate="print">
            <a:extLst>
              <a:ext uri="{28A0092B-C50C-407E-A947-70E740481C1C}">
                <a14:useLocalDpi xmlns:a14="http://schemas.microsoft.com/office/drawing/2010/main" val="0"/>
              </a:ext>
            </a:extLst>
          </a:blip>
          <a:stretch>
            <a:fillRect/>
          </a:stretch>
        </p:blipFill>
        <p:spPr>
          <a:xfrm>
            <a:off x="1277634" y="1400260"/>
            <a:ext cx="6588732" cy="42402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01079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Qué información voy dejando sobre mí en la red</a:t>
            </a:r>
          </a:p>
        </p:txBody>
      </p:sp>
      <p:sp>
        <p:nvSpPr>
          <p:cNvPr id="8" name="Marcador de texto 7"/>
          <p:cNvSpPr>
            <a:spLocks noGrp="1"/>
          </p:cNvSpPr>
          <p:nvPr>
            <p:ph type="body" sz="quarter" idx="11"/>
          </p:nvPr>
        </p:nvSpPr>
        <p:spPr/>
        <p:txBody>
          <a:bodyPr/>
          <a:lstStyle/>
          <a:p>
            <a:r>
              <a:rPr lang="es-ES" dirty="0"/>
              <a:t>Privacidad</a:t>
            </a:r>
          </a:p>
        </p:txBody>
      </p:sp>
      <p:sp>
        <p:nvSpPr>
          <p:cNvPr id="10" name="6 Marcador de contenido"/>
          <p:cNvSpPr>
            <a:spLocks noGrp="1"/>
          </p:cNvSpPr>
          <p:nvPr>
            <p:ph idx="4294967295"/>
          </p:nvPr>
        </p:nvSpPr>
        <p:spPr>
          <a:xfrm>
            <a:off x="251520" y="1484784"/>
            <a:ext cx="5112568" cy="3816424"/>
          </a:xfrm>
          <a:prstGeom prst="rect">
            <a:avLst/>
          </a:prstGeom>
        </p:spPr>
        <p:txBody>
          <a:bodyPr>
            <a:noAutofit/>
          </a:bodyPr>
          <a:lstStyle/>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pienso</a:t>
            </a:r>
            <a:r>
              <a:rPr lang="es-ES" sz="2400" dirty="0">
                <a:solidFill>
                  <a:srgbClr val="DD3137"/>
                </a:solidFill>
                <a:latin typeface="+mj-lt"/>
              </a:rPr>
              <a:t>,</a:t>
            </a:r>
            <a:r>
              <a:rPr lang="es-ES" sz="2400" b="1" dirty="0">
                <a:solidFill>
                  <a:srgbClr val="DD3137"/>
                </a:solidFill>
                <a:latin typeface="+mj-lt"/>
              </a:rPr>
              <a:t> digo</a:t>
            </a:r>
            <a:r>
              <a:rPr lang="es-ES" sz="2400" dirty="0">
                <a:solidFill>
                  <a:srgbClr val="DD3137"/>
                </a:solidFill>
                <a:latin typeface="+mj-lt"/>
              </a:rPr>
              <a:t>,</a:t>
            </a:r>
            <a:r>
              <a:rPr lang="es-ES" sz="2400" b="1" dirty="0">
                <a:solidFill>
                  <a:srgbClr val="DD3137"/>
                </a:solidFill>
                <a:latin typeface="+mj-lt"/>
              </a:rPr>
              <a:t> publico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comparto</a:t>
            </a:r>
            <a:r>
              <a:rPr lang="es-ES" sz="2400" dirty="0">
                <a:solidFill>
                  <a:schemeClr val="tx1">
                    <a:lumMod val="65000"/>
                    <a:lumOff val="35000"/>
                  </a:schemeClr>
                </a:solidFill>
                <a:latin typeface="+mj-lt"/>
              </a:rPr>
              <a:t>: mis aficiones, gustos, intereses, etc.</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compro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b="1" dirty="0">
                <a:solidFill>
                  <a:srgbClr val="DD3137"/>
                </a:solidFill>
                <a:latin typeface="+mj-lt"/>
              </a:rPr>
              <a:t>Con quién me relaciono</a:t>
            </a:r>
            <a:r>
              <a:rPr lang="es-ES" sz="2400" dirty="0">
                <a:solidFill>
                  <a:schemeClr val="tx1">
                    <a:lumMod val="65000"/>
                    <a:lumOff val="35000"/>
                  </a:schemeClr>
                </a:solidFill>
                <a:latin typeface="+mj-lt"/>
              </a:rPr>
              <a:t>: contactos.</a:t>
            </a:r>
          </a:p>
          <a:p>
            <a:pPr lvl="0">
              <a:lnSpc>
                <a:spcPct val="150000"/>
              </a:lnSpc>
              <a:buClr>
                <a:schemeClr val="tx1">
                  <a:lumMod val="65000"/>
                  <a:lumOff val="35000"/>
                </a:schemeClr>
              </a:buClr>
            </a:pPr>
            <a:r>
              <a:rPr lang="es-ES" sz="2400" b="1" dirty="0">
                <a:solidFill>
                  <a:srgbClr val="DD3137"/>
                </a:solidFill>
                <a:latin typeface="+mj-lt"/>
              </a:rPr>
              <a:t>Fotos</a:t>
            </a:r>
            <a:r>
              <a:rPr lang="es-ES" sz="2400" dirty="0">
                <a:solidFill>
                  <a:schemeClr val="tx1">
                    <a:lumMod val="65000"/>
                    <a:lumOff val="35000"/>
                  </a:schemeClr>
                </a:solidFill>
                <a:latin typeface="+mj-lt"/>
              </a:rPr>
              <a:t> y </a:t>
            </a:r>
            <a:r>
              <a:rPr lang="es-ES" sz="2400" b="1" dirty="0">
                <a:solidFill>
                  <a:srgbClr val="DD3137"/>
                </a:solidFill>
                <a:latin typeface="+mj-lt"/>
              </a:rPr>
              <a:t>vídeos</a:t>
            </a:r>
            <a:r>
              <a:rPr lang="es-ES" sz="2400" dirty="0">
                <a:solidFill>
                  <a:srgbClr val="DD3137"/>
                </a:solidFill>
                <a:latin typeface="+mj-lt"/>
              </a:rPr>
              <a:t> </a:t>
            </a:r>
            <a:r>
              <a:rPr lang="es-ES" sz="2400" dirty="0">
                <a:solidFill>
                  <a:schemeClr val="tx1">
                    <a:lumMod val="65000"/>
                    <a:lumOff val="35000"/>
                  </a:schemeClr>
                </a:solidFill>
                <a:latin typeface="+mj-lt"/>
              </a:rPr>
              <a:t>que subo.</a:t>
            </a:r>
          </a:p>
        </p:txBody>
      </p:sp>
      <p:pic>
        <p:nvPicPr>
          <p:cNvPr id="11" name="Picture 2">
            <a:hlinkClick r:id="rId3" action="ppaction://hlinkfile"/>
          </p:cNvPr>
          <p:cNvPicPr>
            <a:picLocks noGrp="1" noChangeAspect="1" noChangeArrowheads="1"/>
          </p:cNvPicPr>
          <p:nvPr>
            <p:ph sz="half" idx="4294967295"/>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1595946"/>
            <a:ext cx="3614737" cy="3594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Elipse"/>
          <p:cNvSpPr/>
          <p:nvPr/>
        </p:nvSpPr>
        <p:spPr>
          <a:xfrm>
            <a:off x="6351929" y="1340768"/>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258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Privacidad en Internet</a:t>
            </a:r>
          </a:p>
        </p:txBody>
      </p:sp>
      <p:sp>
        <p:nvSpPr>
          <p:cNvPr id="8" name="Marcador de texto 7"/>
          <p:cNvSpPr>
            <a:spLocks noGrp="1"/>
          </p:cNvSpPr>
          <p:nvPr>
            <p:ph type="body" sz="quarter" idx="11"/>
          </p:nvPr>
        </p:nvSpPr>
        <p:spPr/>
        <p:txBody>
          <a:bodyPr/>
          <a:lstStyle/>
          <a:p>
            <a:r>
              <a:rPr lang="es-ES" dirty="0"/>
              <a:t>Privacidad en Internet</a:t>
            </a:r>
          </a:p>
        </p:txBody>
      </p:sp>
      <p:pic>
        <p:nvPicPr>
          <p:cNvPr id="12" name="6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val="0"/>
              </a:ext>
            </a:extLst>
          </a:blip>
          <a:srcRect/>
          <a:stretch/>
        </p:blipFill>
        <p:spPr>
          <a:xfrm>
            <a:off x="1403648" y="1268760"/>
            <a:ext cx="6298816" cy="3672408"/>
          </a:xfrm>
          <a:prstGeom prst="rect">
            <a:avLst/>
          </a:prstGeom>
        </p:spPr>
      </p:pic>
      <p:sp>
        <p:nvSpPr>
          <p:cNvPr id="13" name="4 Marcador de contenido"/>
          <p:cNvSpPr txBox="1">
            <a:spLocks/>
          </p:cNvSpPr>
          <p:nvPr/>
        </p:nvSpPr>
        <p:spPr>
          <a:xfrm>
            <a:off x="683568" y="5013176"/>
            <a:ext cx="7848872" cy="108012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Comic Sans MS" panose="030F0702030302020204" pitchFamily="66"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2"/>
                </a:solidFill>
                <a:latin typeface="Comic Sans MS" panose="030F0702030302020204" pitchFamily="66"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2"/>
                </a:solidFill>
                <a:latin typeface="Comic Sans MS" panose="030F0702030302020204" pitchFamily="66"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s-ES" sz="3200" dirty="0">
                <a:solidFill>
                  <a:srgbClr val="DD3137"/>
                </a:solidFill>
                <a:latin typeface="Calibri" panose="020F0502020204030204" pitchFamily="34" charset="0"/>
              </a:rPr>
              <a:t>“Ámbito de la vida privada que se tiene derecho a proteger de cualquier intromisión”</a:t>
            </a:r>
            <a:endParaRPr lang="es-ES" sz="2400" dirty="0">
              <a:solidFill>
                <a:srgbClr val="DD3137"/>
              </a:solidFill>
            </a:endParaRPr>
          </a:p>
        </p:txBody>
      </p:sp>
    </p:spTree>
    <p:extLst>
      <p:ext uri="{BB962C8B-B14F-4D97-AF65-F5344CB8AC3E}">
        <p14:creationId xmlns:p14="http://schemas.microsoft.com/office/powerpoint/2010/main" val="1611415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texto 10"/>
          <p:cNvSpPr>
            <a:spLocks noGrp="1"/>
          </p:cNvSpPr>
          <p:nvPr>
            <p:ph type="body" sz="quarter" idx="11"/>
          </p:nvPr>
        </p:nvSpPr>
        <p:spPr/>
        <p:txBody>
          <a:bodyPr/>
          <a:lstStyle/>
          <a:p>
            <a:r>
              <a:rPr lang="es-ES" dirty="0"/>
              <a:t>Definición de Identidad digital</a:t>
            </a:r>
          </a:p>
        </p:txBody>
      </p:sp>
      <p:sp>
        <p:nvSpPr>
          <p:cNvPr id="15" name="2 Marcador de contenido"/>
          <p:cNvSpPr>
            <a:spLocks noGrp="1"/>
          </p:cNvSpPr>
          <p:nvPr>
            <p:ph idx="4294967295"/>
          </p:nvPr>
        </p:nvSpPr>
        <p:spPr>
          <a:xfrm>
            <a:off x="83443" y="935307"/>
            <a:ext cx="4392522" cy="2808312"/>
          </a:xfrm>
          <a:prstGeom prst="rect">
            <a:avLst/>
          </a:prstGeom>
          <a:solidFill>
            <a:schemeClr val="bg1"/>
          </a:solidFill>
        </p:spPr>
        <p:txBody>
          <a:bodyPr>
            <a:normAutofit lnSpcReduction="10000"/>
          </a:bodyPr>
          <a:lstStyle/>
          <a:p>
            <a:pPr marL="0" indent="0" algn="ctr">
              <a:lnSpc>
                <a:spcPct val="120000"/>
              </a:lnSpc>
              <a:buNone/>
            </a:pPr>
            <a:r>
              <a:rPr lang="es-ES" sz="3000" dirty="0">
                <a:solidFill>
                  <a:schemeClr val="tx1">
                    <a:lumMod val="65000"/>
                    <a:lumOff val="35000"/>
                  </a:schemeClr>
                </a:solidFill>
              </a:rPr>
              <a:t>Información sobre una persona publicada en Internet que le caracteriza y le diferencia de los demás.</a:t>
            </a:r>
          </a:p>
          <a:p>
            <a:pPr algn="ctr">
              <a:buFont typeface="Wingdings" panose="05000000000000000000" pitchFamily="2" charset="2"/>
              <a:buChar char="v"/>
            </a:pPr>
            <a:endParaRPr lang="es-ES" dirty="0">
              <a:solidFill>
                <a:schemeClr val="tx1">
                  <a:lumMod val="65000"/>
                  <a:lumOff val="35000"/>
                </a:schemeClr>
              </a:solidFill>
            </a:endParaRPr>
          </a:p>
        </p:txBody>
      </p:sp>
      <p:sp>
        <p:nvSpPr>
          <p:cNvPr id="16" name="5 Rectángulo"/>
          <p:cNvSpPr/>
          <p:nvPr/>
        </p:nvSpPr>
        <p:spPr>
          <a:xfrm>
            <a:off x="966107" y="332656"/>
            <a:ext cx="2627194"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Identidad digital</a:t>
            </a:r>
          </a:p>
        </p:txBody>
      </p:sp>
      <p:sp>
        <p:nvSpPr>
          <p:cNvPr id="17" name="5 Rectángulo"/>
          <p:cNvSpPr/>
          <p:nvPr/>
        </p:nvSpPr>
        <p:spPr>
          <a:xfrm>
            <a:off x="5458660" y="3130166"/>
            <a:ext cx="2886559"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Reputación online</a:t>
            </a:r>
          </a:p>
        </p:txBody>
      </p:sp>
      <p:sp>
        <p:nvSpPr>
          <p:cNvPr id="18" name="2 Marcador de contenido"/>
          <p:cNvSpPr txBox="1">
            <a:spLocks/>
          </p:cNvSpPr>
          <p:nvPr/>
        </p:nvSpPr>
        <p:spPr>
          <a:xfrm>
            <a:off x="4767386" y="3733756"/>
            <a:ext cx="4269110" cy="2287532"/>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rgbClr val="007AC6"/>
                </a:solidFill>
                <a:latin typeface="Calibri" panose="020F050202020403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07AC6"/>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07AC6"/>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s-ES" sz="3000" dirty="0">
                <a:solidFill>
                  <a:schemeClr val="tx1">
                    <a:lumMod val="65000"/>
                    <a:lumOff val="35000"/>
                  </a:schemeClr>
                </a:solidFill>
              </a:rPr>
              <a:t>Imagen de nosotros en Internet (identidad digital) que provoca en los demás una valoración.</a:t>
            </a:r>
          </a:p>
        </p:txBody>
      </p:sp>
      <p:pic>
        <p:nvPicPr>
          <p:cNvPr id="20" name="1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6339" y="366818"/>
            <a:ext cx="2731203" cy="2354027"/>
          </a:xfrm>
          <a:prstGeom prst="rect">
            <a:avLst/>
          </a:prstGeom>
        </p:spPr>
      </p:pic>
      <p:pic>
        <p:nvPicPr>
          <p:cNvPr id="9" name="Picture 2" descr="C:\Users\lidia.parra\Pictures\shutterstock_162867980.jpg">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085026" y="3516982"/>
            <a:ext cx="2773702" cy="2560340"/>
          </a:xfrm>
          <a:prstGeom prst="rect">
            <a:avLst/>
          </a:prstGeom>
          <a:noFill/>
          <a:extLst>
            <a:ext uri="{909E8E84-426E-40DD-AFC4-6F175D3DCCD1}">
              <a14:hiddenFill xmlns:a14="http://schemas.microsoft.com/office/drawing/2010/main">
                <a:solidFill>
                  <a:srgbClr val="FFFFFF"/>
                </a:solidFill>
              </a14:hiddenFill>
            </a:ext>
          </a:extLst>
        </p:spPr>
      </p:pic>
      <p:sp>
        <p:nvSpPr>
          <p:cNvPr id="10" name="9 Elipse"/>
          <p:cNvSpPr/>
          <p:nvPr/>
        </p:nvSpPr>
        <p:spPr>
          <a:xfrm>
            <a:off x="3322040" y="380860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24795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lstStyle/>
          <a:p>
            <a:r>
              <a:rPr lang="es-ES" dirty="0"/>
              <a:t>¿Qué pasa si alguien vulnera nuestra privacidad?, ¿puede ser un delito?</a:t>
            </a:r>
          </a:p>
        </p:txBody>
      </p:sp>
      <p:sp>
        <p:nvSpPr>
          <p:cNvPr id="11" name="Marcador de texto 10"/>
          <p:cNvSpPr>
            <a:spLocks noGrp="1"/>
          </p:cNvSpPr>
          <p:nvPr>
            <p:ph type="body" sz="quarter" idx="11"/>
          </p:nvPr>
        </p:nvSpPr>
        <p:spPr/>
        <p:txBody>
          <a:bodyPr/>
          <a:lstStyle/>
          <a:p>
            <a:r>
              <a:rPr lang="es-ES" dirty="0"/>
              <a:t>Vulneración privacidad/intimidad</a:t>
            </a:r>
          </a:p>
        </p:txBody>
      </p:sp>
      <p:sp>
        <p:nvSpPr>
          <p:cNvPr id="2" name="AutoShape 2" descr="http://infresco.fundacionctic.org/share/proxy/alfresco/api/node/workspace/SpacesStore/0a949ab4-a24d-40a8-ad77-0821687de28b/content/thumbnails/imgpreview?c=force&amp;lastModified=imgpreview%3A138865197701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solidFill>
                <a:prstClr val="black"/>
              </a:solidFill>
            </a:endParaRPr>
          </a:p>
        </p:txBody>
      </p:sp>
      <p:pic>
        <p:nvPicPr>
          <p:cNvPr id="13" name="Picture 3" descr="C:\Users\lidia.parra\Pictures\shutterstock_84146302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048" y="1880828"/>
            <a:ext cx="4960303" cy="3384376"/>
          </a:xfrm>
          <a:prstGeom prst="rect">
            <a:avLst/>
          </a:prstGeom>
          <a:noFill/>
          <a:extLst>
            <a:ext uri="{909E8E84-426E-40DD-AFC4-6F175D3DCCD1}">
              <a14:hiddenFill xmlns:a14="http://schemas.microsoft.com/office/drawing/2010/main">
                <a:solidFill>
                  <a:srgbClr val="FFFFFF"/>
                </a:solidFill>
              </a14:hiddenFill>
            </a:ext>
          </a:extLst>
        </p:spPr>
      </p:pic>
      <p:sp>
        <p:nvSpPr>
          <p:cNvPr id="15" name="7 Marcador de contenido"/>
          <p:cNvSpPr txBox="1">
            <a:spLocks/>
          </p:cNvSpPr>
          <p:nvPr/>
        </p:nvSpPr>
        <p:spPr>
          <a:xfrm>
            <a:off x="155575" y="1772816"/>
            <a:ext cx="3768353" cy="3600400"/>
          </a:xfrm>
          <a:prstGeom prst="rect">
            <a:avLst/>
          </a:prstGeom>
          <a:solidFill>
            <a:srgbClr val="FFFFFF"/>
          </a:solidFill>
        </p:spPr>
        <p:txBody>
          <a:bodyPr>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spcBef>
                <a:spcPts val="1800"/>
              </a:spcBef>
            </a:pPr>
            <a:r>
              <a:rPr lang="es-ES" sz="2500" b="1" dirty="0">
                <a:solidFill>
                  <a:srgbClr val="DD3137"/>
                </a:solidFill>
                <a:latin typeface="+mj-lt"/>
              </a:rPr>
              <a:t>Reenviar</a:t>
            </a:r>
            <a:r>
              <a:rPr lang="es-ES" sz="2500" dirty="0">
                <a:solidFill>
                  <a:srgbClr val="DD3137"/>
                </a:solidFill>
                <a:latin typeface="+mj-lt"/>
              </a:rPr>
              <a:t> </a:t>
            </a:r>
            <a:r>
              <a:rPr lang="es-ES" sz="2500" dirty="0">
                <a:solidFill>
                  <a:schemeClr val="tx1">
                    <a:lumMod val="65000"/>
                    <a:lumOff val="35000"/>
                  </a:schemeClr>
                </a:solidFill>
                <a:latin typeface="+mj-lt"/>
              </a:rPr>
              <a:t>por WhatsApp una </a:t>
            </a:r>
            <a:r>
              <a:rPr lang="es-ES" sz="2500" b="1" dirty="0">
                <a:solidFill>
                  <a:srgbClr val="DD3137"/>
                </a:solidFill>
                <a:latin typeface="+mj-lt"/>
              </a:rPr>
              <a:t>foto o vídeo</a:t>
            </a:r>
            <a:r>
              <a:rPr lang="es-ES" sz="2500" dirty="0">
                <a:solidFill>
                  <a:srgbClr val="DD3137"/>
                </a:solidFill>
                <a:latin typeface="+mj-lt"/>
              </a:rPr>
              <a:t> </a:t>
            </a:r>
            <a:r>
              <a:rPr lang="es-ES" sz="2500" dirty="0">
                <a:solidFill>
                  <a:schemeClr val="tx1">
                    <a:lumMod val="65000"/>
                    <a:lumOff val="35000"/>
                  </a:schemeClr>
                </a:solidFill>
                <a:latin typeface="+mj-lt"/>
              </a:rPr>
              <a:t>de un compañero que alguien te ha enviado </a:t>
            </a:r>
            <a:r>
              <a:rPr lang="es-ES" sz="2500" b="1" dirty="0">
                <a:solidFill>
                  <a:srgbClr val="DD3137"/>
                </a:solidFill>
                <a:latin typeface="+mj-lt"/>
              </a:rPr>
              <a:t>sin su consentimiento</a:t>
            </a:r>
            <a:r>
              <a:rPr lang="es-ES" sz="2500" dirty="0">
                <a:solidFill>
                  <a:schemeClr val="tx1">
                    <a:lumMod val="65000"/>
                    <a:lumOff val="35000"/>
                  </a:schemeClr>
                </a:solidFill>
                <a:latin typeface="+mj-lt"/>
              </a:rPr>
              <a:t>.</a:t>
            </a:r>
          </a:p>
          <a:p>
            <a:pPr>
              <a:lnSpc>
                <a:spcPct val="110000"/>
              </a:lnSpc>
              <a:spcBef>
                <a:spcPts val="1800"/>
              </a:spcBef>
            </a:pPr>
            <a:r>
              <a:rPr lang="es-ES" sz="2500" b="1" dirty="0">
                <a:solidFill>
                  <a:srgbClr val="DD3137"/>
                </a:solidFill>
                <a:latin typeface="+mj-lt"/>
              </a:rPr>
              <a:t>Acceder a la cuenta </a:t>
            </a:r>
            <a:r>
              <a:rPr lang="es-ES" sz="2500" dirty="0">
                <a:solidFill>
                  <a:schemeClr val="tx1">
                    <a:lumMod val="65000"/>
                    <a:lumOff val="35000"/>
                  </a:schemeClr>
                </a:solidFill>
                <a:latin typeface="+mj-lt"/>
              </a:rPr>
              <a:t>de Twitter de un </a:t>
            </a:r>
            <a:r>
              <a:rPr lang="es-ES" sz="2500" b="1" dirty="0">
                <a:solidFill>
                  <a:srgbClr val="DD3137"/>
                </a:solidFill>
                <a:latin typeface="+mj-lt"/>
              </a:rPr>
              <a:t>compañero</a:t>
            </a:r>
            <a:r>
              <a:rPr lang="es-ES" sz="2500" dirty="0">
                <a:solidFill>
                  <a:srgbClr val="DD3137"/>
                </a:solidFill>
                <a:latin typeface="+mj-lt"/>
              </a:rPr>
              <a:t> </a:t>
            </a:r>
            <a:r>
              <a:rPr lang="es-ES" sz="2500" dirty="0">
                <a:solidFill>
                  <a:schemeClr val="tx1">
                    <a:lumMod val="65000"/>
                    <a:lumOff val="35000"/>
                  </a:schemeClr>
                </a:solidFill>
                <a:latin typeface="+mj-lt"/>
              </a:rPr>
              <a:t>que se ha dejado la </a:t>
            </a:r>
            <a:r>
              <a:rPr lang="es-ES" sz="2500" b="1" dirty="0">
                <a:solidFill>
                  <a:srgbClr val="DD3137"/>
                </a:solidFill>
                <a:latin typeface="+mj-lt"/>
              </a:rPr>
              <a:t>sesión abierta</a:t>
            </a:r>
            <a:r>
              <a:rPr lang="es-ES" sz="2500" dirty="0">
                <a:solidFill>
                  <a:schemeClr val="tx1">
                    <a:lumMod val="65000"/>
                    <a:lumOff val="35000"/>
                  </a:schemeClr>
                </a:solidFill>
                <a:latin typeface="+mj-lt"/>
              </a:rPr>
              <a:t>.</a:t>
            </a:r>
          </a:p>
          <a:p>
            <a:pPr>
              <a:spcBef>
                <a:spcPts val="1800"/>
              </a:spcBef>
            </a:pPr>
            <a:endParaRPr lang="es-ES" sz="2000" dirty="0">
              <a:solidFill>
                <a:schemeClr val="tx1">
                  <a:lumMod val="65000"/>
                  <a:lumOff val="35000"/>
                </a:schemeClr>
              </a:solidFill>
            </a:endParaRPr>
          </a:p>
        </p:txBody>
      </p:sp>
    </p:spTree>
    <p:extLst>
      <p:ext uri="{BB962C8B-B14F-4D97-AF65-F5344CB8AC3E}">
        <p14:creationId xmlns:p14="http://schemas.microsoft.com/office/powerpoint/2010/main" val="3975859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Definiendo qué es el ciberacoso. Ciberbullying</a:t>
            </a:r>
          </a:p>
        </p:txBody>
      </p:sp>
      <p:sp>
        <p:nvSpPr>
          <p:cNvPr id="3" name="Marcador de texto 2"/>
          <p:cNvSpPr>
            <a:spLocks noGrp="1"/>
          </p:cNvSpPr>
          <p:nvPr>
            <p:ph type="body" sz="quarter" idx="11"/>
          </p:nvPr>
        </p:nvSpPr>
        <p:spPr/>
        <p:txBody>
          <a:bodyPr/>
          <a:lstStyle/>
          <a:p>
            <a:r>
              <a:rPr lang="es-ES" dirty="0"/>
              <a:t>¿Qué es el Ciberacoso?</a:t>
            </a:r>
          </a:p>
        </p:txBody>
      </p:sp>
      <p:graphicFrame>
        <p:nvGraphicFramePr>
          <p:cNvPr id="9" name="Marcador de contenido 8"/>
          <p:cNvGraphicFramePr>
            <a:graphicFrameLocks/>
          </p:cNvGraphicFramePr>
          <p:nvPr>
            <p:extLst>
              <p:ext uri="{D42A27DB-BD31-4B8C-83A1-F6EECF244321}">
                <p14:modId xmlns:p14="http://schemas.microsoft.com/office/powerpoint/2010/main" val="3777183438"/>
              </p:ext>
            </p:extLst>
          </p:nvPr>
        </p:nvGraphicFramePr>
        <p:xfrm>
          <a:off x="609600" y="1412776"/>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8231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Características del ciberacoso</a:t>
            </a:r>
          </a:p>
        </p:txBody>
      </p:sp>
      <p:sp>
        <p:nvSpPr>
          <p:cNvPr id="10" name="Marcador de texto 9"/>
          <p:cNvSpPr>
            <a:spLocks noGrp="1"/>
          </p:cNvSpPr>
          <p:nvPr>
            <p:ph type="body" sz="quarter" idx="11"/>
          </p:nvPr>
        </p:nvSpPr>
        <p:spPr/>
        <p:txBody>
          <a:bodyPr/>
          <a:lstStyle/>
          <a:p>
            <a:r>
              <a:rPr lang="es-ES" dirty="0"/>
              <a:t>Características</a:t>
            </a:r>
          </a:p>
        </p:txBody>
      </p:sp>
      <p:pic>
        <p:nvPicPr>
          <p:cNvPr id="14" name="Marcador de contenido 8"/>
          <p:cNvPicPr>
            <a:picLocks noGrp="1"/>
          </p:cNvPicPr>
          <p:nvPr/>
        </p:nvPicPr>
        <p:blipFill>
          <a:blip r:embed="rId3" cstate="email">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7200" y="1422454"/>
            <a:ext cx="8229600" cy="1938944"/>
          </a:xfrm>
          <a:prstGeom prst="rect">
            <a:avLst/>
          </a:prstGeom>
          <a:noFill/>
          <a:ln>
            <a:noFill/>
          </a:ln>
        </p:spPr>
      </p:pic>
      <p:sp>
        <p:nvSpPr>
          <p:cNvPr id="15" name="CuadroTexto 5"/>
          <p:cNvSpPr txBox="1"/>
          <p:nvPr/>
        </p:nvSpPr>
        <p:spPr>
          <a:xfrm>
            <a:off x="601216" y="3681221"/>
            <a:ext cx="3672408" cy="1754326"/>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Efecto </a:t>
            </a:r>
            <a:r>
              <a:rPr lang="es-ES" b="1" dirty="0" err="1">
                <a:solidFill>
                  <a:srgbClr val="DD3137"/>
                </a:solidFill>
              </a:rPr>
              <a:t>desinhibidor</a:t>
            </a:r>
            <a:r>
              <a:rPr lang="es-ES" dirty="0">
                <a:solidFill>
                  <a:schemeClr val="tx1">
                    <a:lumMod val="65000"/>
                    <a:lumOff val="35000"/>
                  </a:schemeClr>
                </a:solidFill>
              </a:rPr>
              <a:t>: se actúa de manera impulsiva sin pensar en las consecuencias.</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Supuesto anonimato</a:t>
            </a:r>
            <a:r>
              <a:rPr lang="es-ES" dirty="0">
                <a:solidFill>
                  <a:schemeClr val="tx1">
                    <a:lumMod val="65000"/>
                    <a:lumOff val="35000"/>
                  </a:schemeClr>
                </a:solidFill>
              </a:rPr>
              <a:t>: capacidad para ocultar la identidad </a:t>
            </a:r>
          </a:p>
        </p:txBody>
      </p:sp>
      <p:sp>
        <p:nvSpPr>
          <p:cNvPr id="16" name="CuadroTexto 1"/>
          <p:cNvSpPr txBox="1"/>
          <p:nvPr/>
        </p:nvSpPr>
        <p:spPr>
          <a:xfrm>
            <a:off x="4706651" y="3681221"/>
            <a:ext cx="3774875" cy="1477328"/>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Viralidad</a:t>
            </a:r>
            <a:r>
              <a:rPr lang="es-ES" dirty="0">
                <a:solidFill>
                  <a:schemeClr val="tx1">
                    <a:lumMod val="65000"/>
                    <a:lumOff val="35000"/>
                  </a:schemeClr>
                </a:solidFill>
              </a:rPr>
              <a:t>: extender un mensaje masivamente a una gran velocidad.</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Conexión permanente</a:t>
            </a:r>
            <a:r>
              <a:rPr lang="es-ES" dirty="0">
                <a:solidFill>
                  <a:schemeClr val="tx1">
                    <a:lumMod val="65000"/>
                    <a:lumOff val="35000"/>
                  </a:schemeClr>
                </a:solidFill>
              </a:rPr>
              <a:t>: 24 horas, 7 días de la semana.</a:t>
            </a:r>
          </a:p>
        </p:txBody>
      </p:sp>
    </p:spTree>
    <p:extLst>
      <p:ext uri="{BB962C8B-B14F-4D97-AF65-F5344CB8AC3E}">
        <p14:creationId xmlns:p14="http://schemas.microsoft.com/office/powerpoint/2010/main" val="2822272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tretch>
            <a:fillRect/>
          </a:stretch>
        </p:blipFill>
        <p:spPr>
          <a:xfrm>
            <a:off x="5156660" y="618181"/>
            <a:ext cx="3900524" cy="2575834"/>
          </a:xfrm>
          <a:prstGeom prst="rect">
            <a:avLst/>
          </a:prstGeom>
        </p:spPr>
      </p:pic>
      <p:sp>
        <p:nvSpPr>
          <p:cNvPr id="5" name="Título 4"/>
          <p:cNvSpPr>
            <a:spLocks noGrp="1"/>
          </p:cNvSpPr>
          <p:nvPr>
            <p:ph type="title"/>
          </p:nvPr>
        </p:nvSpPr>
        <p:spPr/>
        <p:txBody>
          <a:bodyPr/>
          <a:lstStyle/>
          <a:p>
            <a:r>
              <a:rPr lang="es-ES" dirty="0"/>
              <a:t>Cómo actuar ante un caso de ciberacoso</a:t>
            </a:r>
          </a:p>
        </p:txBody>
      </p:sp>
      <p:sp>
        <p:nvSpPr>
          <p:cNvPr id="8" name="Marcador de texto 7"/>
          <p:cNvSpPr>
            <a:spLocks noGrp="1"/>
          </p:cNvSpPr>
          <p:nvPr>
            <p:ph type="body" sz="quarter" idx="11"/>
          </p:nvPr>
        </p:nvSpPr>
        <p:spPr/>
        <p:txBody>
          <a:bodyPr/>
          <a:lstStyle/>
          <a:p>
            <a:r>
              <a:rPr lang="es-ES" dirty="0"/>
              <a:t>Pautas actuación</a:t>
            </a:r>
          </a:p>
        </p:txBody>
      </p:sp>
      <p:sp>
        <p:nvSpPr>
          <p:cNvPr id="14" name="Rectángulo 13"/>
          <p:cNvSpPr/>
          <p:nvPr/>
        </p:nvSpPr>
        <p:spPr>
          <a:xfrm>
            <a:off x="426368" y="1317720"/>
            <a:ext cx="8291264" cy="4229363"/>
          </a:xfrm>
          <a:prstGeom prst="rect">
            <a:avLst/>
          </a:prstGeom>
        </p:spPr>
        <p:txBody>
          <a:bodyPr wrap="square">
            <a:spAutoFit/>
          </a:bodyPr>
          <a:lstStyle/>
          <a:p>
            <a:pPr marL="342900" lvl="0" indent="-342900">
              <a:spcBef>
                <a:spcPts val="500"/>
              </a:spcBef>
              <a:spcAft>
                <a:spcPts val="1200"/>
              </a:spcAft>
              <a:buClr>
                <a:srgbClr val="DD3137"/>
              </a:buClr>
              <a:buFont typeface="Symbol" panose="05050102010706020507" pitchFamily="18" charset="2"/>
              <a:buChar char=""/>
            </a:pPr>
            <a:r>
              <a:rPr lang="es-ES" sz="2200" b="1" dirty="0">
                <a:solidFill>
                  <a:srgbClr val="DD3137"/>
                </a:solidFill>
              </a:rPr>
              <a:t>No contestes</a:t>
            </a:r>
            <a:r>
              <a:rPr lang="es-ES" sz="2200" b="1" dirty="0">
                <a:solidFill>
                  <a:srgbClr val="0070C0"/>
                </a:solidFill>
              </a:rPr>
              <a:t> </a:t>
            </a:r>
            <a:r>
              <a:rPr lang="es-ES" sz="2200" dirty="0">
                <a:solidFill>
                  <a:schemeClr val="tx1">
                    <a:lumMod val="65000"/>
                    <a:lumOff val="35000"/>
                  </a:schemeClr>
                </a:solidFill>
              </a:rPr>
              <a:t>a las provocaciones.</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molestan </a:t>
            </a:r>
            <a:r>
              <a:rPr lang="es-ES" sz="2200" b="1" dirty="0">
                <a:solidFill>
                  <a:srgbClr val="DD3137"/>
                </a:solidFill>
              </a:rPr>
              <a:t>abandona la Red</a:t>
            </a:r>
            <a:r>
              <a:rPr lang="es-ES" sz="2200" dirty="0"/>
              <a:t>. </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acosan,</a:t>
            </a:r>
            <a:r>
              <a:rPr lang="es-ES" sz="2200" dirty="0"/>
              <a:t> </a:t>
            </a:r>
            <a:r>
              <a:rPr lang="es-ES" sz="2200" b="1" dirty="0">
                <a:solidFill>
                  <a:srgbClr val="DD3137"/>
                </a:solidFill>
              </a:rPr>
              <a:t>guarda las pruebas</a:t>
            </a:r>
            <a:r>
              <a:rPr lang="es-ES" sz="2200" dirty="0"/>
              <a:t>.</a:t>
            </a:r>
          </a:p>
          <a:p>
            <a:pPr marL="34290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Informa o denuncia la situación </a:t>
            </a:r>
            <a:r>
              <a:rPr lang="es-ES" sz="2200" dirty="0">
                <a:solidFill>
                  <a:schemeClr val="tx1">
                    <a:lumMod val="65000"/>
                    <a:lumOff val="35000"/>
                  </a:schemeClr>
                </a:solidFill>
              </a:rPr>
              <a:t>de acoso ante el administrador del servicio Web (Twitter, Facebook, Instagram). </a:t>
            </a:r>
          </a:p>
          <a:p>
            <a:pPr marL="34290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No te sientas culpable. Es quien te acosa, quien está cometiendo un delito. </a:t>
            </a:r>
            <a:r>
              <a:rPr lang="es-ES" sz="2200" b="1" dirty="0">
                <a:solidFill>
                  <a:srgbClr val="DD3137"/>
                </a:solidFill>
              </a:rPr>
              <a:t>Tú no tienes la culpa</a:t>
            </a:r>
            <a:r>
              <a:rPr lang="es-ES" sz="2200" dirty="0"/>
              <a:t>.</a:t>
            </a:r>
          </a:p>
          <a:p>
            <a:pPr marL="342900" lvl="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Pide ayuda </a:t>
            </a:r>
            <a:r>
              <a:rPr lang="es-ES" sz="2200" dirty="0">
                <a:solidFill>
                  <a:schemeClr val="tx1">
                    <a:lumMod val="65000"/>
                    <a:lumOff val="35000"/>
                  </a:schemeClr>
                </a:solidFill>
              </a:rPr>
              <a:t>siempre a un adulto de referencia y confianza para ti. Si la amenaza es grave, pide ayuda con urgencia.</a:t>
            </a:r>
          </a:p>
        </p:txBody>
      </p:sp>
    </p:spTree>
    <p:extLst>
      <p:ext uri="{BB962C8B-B14F-4D97-AF65-F5344CB8AC3E}">
        <p14:creationId xmlns:p14="http://schemas.microsoft.com/office/powerpoint/2010/main" val="9610306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Otras consideraciones sobre el ciberacoso (I)</a:t>
            </a:r>
          </a:p>
        </p:txBody>
      </p:sp>
      <p:sp>
        <p:nvSpPr>
          <p:cNvPr id="6" name="Marcador de texto 5"/>
          <p:cNvSpPr>
            <a:spLocks noGrp="1"/>
          </p:cNvSpPr>
          <p:nvPr>
            <p:ph type="body" sz="quarter" idx="11"/>
          </p:nvPr>
        </p:nvSpPr>
        <p:spPr/>
        <p:txBody>
          <a:bodyPr/>
          <a:lstStyle/>
          <a:p>
            <a:r>
              <a:rPr lang="es-ES" dirty="0"/>
              <a:t>Pautas actuación</a:t>
            </a:r>
          </a:p>
        </p:txBody>
      </p:sp>
      <p:pic>
        <p:nvPicPr>
          <p:cNvPr id="14" name="Picture 4" descr="Humano, Serie, Niño, Cadena Humana, Persona, Comunid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4437112"/>
            <a:ext cx="3071391" cy="1535696"/>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p:cNvSpPr txBox="1"/>
          <p:nvPr/>
        </p:nvSpPr>
        <p:spPr>
          <a:xfrm>
            <a:off x="539552" y="1492739"/>
            <a:ext cx="8147248" cy="352660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Comunica lo que piensas, de forma asertiva</a:t>
            </a:r>
            <a:r>
              <a:rPr lang="es-ES" sz="2200" dirty="0">
                <a:solidFill>
                  <a:schemeClr val="tx1">
                    <a:lumMod val="65000"/>
                    <a:lumOff val="35000"/>
                  </a:schemeClr>
                </a:solidFill>
              </a:rPr>
              <a:t>: hablando clara y honestamente sobre tus necesidades, emociones, intereses y opiniones.</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Trata a los demás con </a:t>
            </a:r>
            <a:r>
              <a:rPr lang="es-ES" sz="2200" b="1" dirty="0">
                <a:solidFill>
                  <a:srgbClr val="DD3137"/>
                </a:solidFill>
              </a:rPr>
              <a:t>amabilidad y respeto</a:t>
            </a:r>
            <a:r>
              <a:rPr lang="es-ES" sz="2200" dirty="0">
                <a:solidFill>
                  <a:schemeClr val="tx1">
                    <a:lumMod val="65000"/>
                    <a:lumOff val="35000"/>
                  </a:schemeClr>
                </a:solidFill>
              </a:rPr>
              <a:t>.</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Fomenta la empatía</a:t>
            </a:r>
            <a:r>
              <a:rPr lang="es-ES" sz="2200" dirty="0">
                <a:solidFill>
                  <a:schemeClr val="tx1">
                    <a:lumMod val="65000"/>
                    <a:lumOff val="35000"/>
                  </a:schemeClr>
                </a:solidFill>
              </a:rPr>
              <a:t>, siendo capaz de ponerte en la piel del otro.</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No hagas en la Red lo que no harías en persona</a:t>
            </a:r>
            <a:r>
              <a:rPr lang="es-ES" sz="2200" dirty="0">
                <a:solidFill>
                  <a:schemeClr val="tx1">
                    <a:lumMod val="65000"/>
                    <a:lumOff val="35000"/>
                  </a:schemeClr>
                </a:solidFill>
              </a:rPr>
              <a:t>. Desarrolla tu pensamiento crítico: analiza y cuestiona la realidad, tomando tus propias decisiones. </a:t>
            </a:r>
          </a:p>
          <a:p>
            <a:endParaRPr lang="es-ES" dirty="0">
              <a:solidFill>
                <a:schemeClr val="tx1">
                  <a:lumMod val="65000"/>
                  <a:lumOff val="35000"/>
                </a:schemeClr>
              </a:solidFill>
            </a:endParaRPr>
          </a:p>
        </p:txBody>
      </p:sp>
    </p:spTree>
    <p:extLst>
      <p:ext uri="{BB962C8B-B14F-4D97-AF65-F5344CB8AC3E}">
        <p14:creationId xmlns:p14="http://schemas.microsoft.com/office/powerpoint/2010/main" val="21536271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Otras consideraciones sobre el ciberacoso (II)</a:t>
            </a:r>
          </a:p>
        </p:txBody>
      </p:sp>
      <p:sp>
        <p:nvSpPr>
          <p:cNvPr id="7" name="Marcador de texto 6"/>
          <p:cNvSpPr>
            <a:spLocks noGrp="1"/>
          </p:cNvSpPr>
          <p:nvPr>
            <p:ph type="body" sz="quarter" idx="11"/>
          </p:nvPr>
        </p:nvSpPr>
        <p:spPr/>
        <p:txBody>
          <a:bodyPr/>
          <a:lstStyle/>
          <a:p>
            <a:r>
              <a:rPr lang="es-ES" dirty="0"/>
              <a:t>Pautas actuación</a:t>
            </a:r>
          </a:p>
        </p:txBody>
      </p:sp>
      <p:sp>
        <p:nvSpPr>
          <p:cNvPr id="13" name="Rectángulo 12"/>
          <p:cNvSpPr/>
          <p:nvPr/>
        </p:nvSpPr>
        <p:spPr>
          <a:xfrm>
            <a:off x="395536" y="1531149"/>
            <a:ext cx="8444973" cy="769441"/>
          </a:xfrm>
          <a:prstGeom prst="rect">
            <a:avLst/>
          </a:prstGeom>
        </p:spPr>
        <p:txBody>
          <a:bodyPr wrap="square" numCol="1">
            <a:spAutoFit/>
          </a:bodyPr>
          <a:lstStyle/>
          <a:p>
            <a:pPr marL="34290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No seas partícipe del </a:t>
            </a:r>
            <a:r>
              <a:rPr lang="es-ES" sz="2200" b="1" dirty="0">
                <a:solidFill>
                  <a:srgbClr val="DD3137"/>
                </a:solidFill>
              </a:rPr>
              <a:t>sexting</a:t>
            </a:r>
            <a:r>
              <a:rPr lang="es-ES" sz="2200" dirty="0">
                <a:solidFill>
                  <a:schemeClr val="tx1">
                    <a:lumMod val="65000"/>
                    <a:lumOff val="35000"/>
                  </a:schemeClr>
                </a:solidFill>
              </a:rPr>
              <a:t>, ni creándolo, ni reenviándolo, ni fomentándolo.</a:t>
            </a:r>
          </a:p>
        </p:txBody>
      </p:sp>
      <p:sp>
        <p:nvSpPr>
          <p:cNvPr id="14" name="CuadroTexto 13"/>
          <p:cNvSpPr txBox="1"/>
          <p:nvPr/>
        </p:nvSpPr>
        <p:spPr>
          <a:xfrm>
            <a:off x="395536" y="2659018"/>
            <a:ext cx="3662428" cy="314188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No calles ni ocultes el </a:t>
            </a:r>
            <a:r>
              <a:rPr lang="es-ES" sz="2200" b="1" dirty="0" err="1">
                <a:solidFill>
                  <a:srgbClr val="DD3137"/>
                </a:solidFill>
              </a:rPr>
              <a:t>ciberacoso</a:t>
            </a:r>
            <a:r>
              <a:rPr lang="es-ES" sz="2200" b="1" dirty="0">
                <a:solidFill>
                  <a:schemeClr val="tx1">
                    <a:lumMod val="65000"/>
                    <a:lumOff val="35000"/>
                  </a:schemeClr>
                </a:solidFill>
              </a:rPr>
              <a:t>. </a:t>
            </a:r>
            <a:r>
              <a:rPr lang="es-ES" sz="2200" dirty="0">
                <a:solidFill>
                  <a:schemeClr val="tx1">
                    <a:lumMod val="65000"/>
                    <a:lumOff val="35000"/>
                  </a:schemeClr>
                </a:solidFill>
              </a:rPr>
              <a:t>Confía en familia, profesorado, mediadores. Si detectas o sospechas de una situación de posible acoso a tu alrededor, </a:t>
            </a:r>
            <a:r>
              <a:rPr lang="es-ES" sz="2200" b="1" dirty="0">
                <a:solidFill>
                  <a:srgbClr val="DD3137"/>
                </a:solidFill>
              </a:rPr>
              <a:t>no dudes en ofrecer ayuda</a:t>
            </a:r>
            <a:r>
              <a:rPr lang="es-ES" sz="2200" dirty="0">
                <a:solidFill>
                  <a:schemeClr val="tx1">
                    <a:lumMod val="65000"/>
                    <a:lumOff val="35000"/>
                  </a:schemeClr>
                </a:solidFill>
              </a:rPr>
              <a:t>.</a:t>
            </a:r>
            <a:endParaRPr lang="es-ES" sz="22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endParaRPr lang="es-ES" dirty="0">
              <a:solidFill>
                <a:schemeClr val="tx1">
                  <a:lumMod val="65000"/>
                  <a:lumOff val="35000"/>
                </a:schemeClr>
              </a:solidFill>
            </a:endParaRPr>
          </a:p>
        </p:txBody>
      </p:sp>
      <p:pic>
        <p:nvPicPr>
          <p:cNvPr id="15" name="Imagen 14"/>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463989" y="2708920"/>
            <a:ext cx="3942438" cy="2366541"/>
          </a:xfrm>
          <a:prstGeom prst="rect">
            <a:avLst/>
          </a:prstGeom>
        </p:spPr>
      </p:pic>
    </p:spTree>
    <p:extLst>
      <p:ext uri="{BB962C8B-B14F-4D97-AF65-F5344CB8AC3E}">
        <p14:creationId xmlns:p14="http://schemas.microsoft.com/office/powerpoint/2010/main" val="28013129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Recomendaciones</a:t>
            </a:r>
          </a:p>
        </p:txBody>
      </p:sp>
      <p:sp>
        <p:nvSpPr>
          <p:cNvPr id="8" name="Marcador de texto 7"/>
          <p:cNvSpPr>
            <a:spLocks noGrp="1"/>
          </p:cNvSpPr>
          <p:nvPr>
            <p:ph type="body" sz="quarter" idx="11"/>
          </p:nvPr>
        </p:nvSpPr>
        <p:spPr/>
        <p:txBody>
          <a:bodyPr/>
          <a:lstStyle/>
          <a:p>
            <a:r>
              <a:rPr lang="es-ES" dirty="0"/>
              <a:t>Recomendaciones genéricas</a:t>
            </a: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513" y="3014762"/>
            <a:ext cx="2105983"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3326">
            <a:off x="6861873" y="4528919"/>
            <a:ext cx="2143926" cy="805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descr="Cómo debe ser una contraseñ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8832" y="1328196"/>
            <a:ext cx="2940279" cy="12545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 name="Marcador de contenido 5"/>
          <p:cNvGraphicFramePr>
            <a:graphicFrameLocks noGrp="1"/>
          </p:cNvGraphicFramePr>
          <p:nvPr>
            <p:ph idx="4294967295"/>
            <p:extLst>
              <p:ext uri="{D42A27DB-BD31-4B8C-83A1-F6EECF244321}">
                <p14:modId xmlns:p14="http://schemas.microsoft.com/office/powerpoint/2010/main" val="1440868765"/>
              </p:ext>
            </p:extLst>
          </p:nvPr>
        </p:nvGraphicFramePr>
        <p:xfrm>
          <a:off x="539552" y="1070546"/>
          <a:ext cx="8229600" cy="45259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8 Elipse"/>
          <p:cNvSpPr/>
          <p:nvPr/>
        </p:nvSpPr>
        <p:spPr>
          <a:xfrm>
            <a:off x="4479721" y="1104473"/>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51074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hlinkClick r:id="rId3" action="ppaction://hlinkfile"/>
              </a:rPr>
              <a:t>Reco</a:t>
            </a:r>
            <a:r>
              <a:rPr lang="es-ES" dirty="0">
                <a:solidFill>
                  <a:srgbClr val="DD3137"/>
                </a:solidFill>
                <a:hlinkClick r:id="rId3" action="ppaction://hlinkfile"/>
              </a:rPr>
              <a:t>m</a:t>
            </a:r>
            <a:r>
              <a:rPr lang="es-ES" dirty="0">
                <a:hlinkClick r:id="rId3" action="ppaction://hlinkfile"/>
              </a:rPr>
              <a:t>endaciones</a:t>
            </a:r>
            <a:endParaRPr lang="es-ES" dirty="0"/>
          </a:p>
        </p:txBody>
      </p:sp>
      <p:sp>
        <p:nvSpPr>
          <p:cNvPr id="9" name="Marcador de texto 8"/>
          <p:cNvSpPr>
            <a:spLocks noGrp="1"/>
          </p:cNvSpPr>
          <p:nvPr>
            <p:ph type="body" sz="quarter" idx="11"/>
          </p:nvPr>
        </p:nvSpPr>
        <p:spPr/>
        <p:txBody>
          <a:bodyPr/>
          <a:lstStyle/>
          <a:p>
            <a:r>
              <a:rPr lang="es-ES" dirty="0"/>
              <a:t>Recomendaciones genéricas</a:t>
            </a:r>
          </a:p>
        </p:txBody>
      </p:sp>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259192">
            <a:off x="519505" y="4906456"/>
            <a:ext cx="1791394" cy="671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7162">
            <a:off x="6913589" y="4602881"/>
            <a:ext cx="1641897" cy="926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descr="https://www.osi.es/sites/default/files/logo-certificados-digitales-https_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437642">
            <a:off x="208083" y="890623"/>
            <a:ext cx="2304256" cy="86409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21648">
            <a:off x="6691469" y="1062590"/>
            <a:ext cx="2222674" cy="835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7" name="Marcador de contenido 5"/>
          <p:cNvGraphicFramePr>
            <a:graphicFrameLocks/>
          </p:cNvGraphicFramePr>
          <p:nvPr>
            <p:extLst>
              <p:ext uri="{D42A27DB-BD31-4B8C-83A1-F6EECF244321}">
                <p14:modId xmlns:p14="http://schemas.microsoft.com/office/powerpoint/2010/main" val="592409613"/>
              </p:ext>
            </p:extLst>
          </p:nvPr>
        </p:nvGraphicFramePr>
        <p:xfrm>
          <a:off x="395536" y="1196752"/>
          <a:ext cx="8229600" cy="45259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9 Elipse"/>
          <p:cNvSpPr/>
          <p:nvPr/>
        </p:nvSpPr>
        <p:spPr>
          <a:xfrm>
            <a:off x="4355976" y="1459684"/>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987824" y="47667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830903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3" cstate="print"/>
          <a:stretch>
            <a:fillRect/>
          </a:stretch>
        </p:blipFill>
        <p:spPr>
          <a:xfrm>
            <a:off x="4397337" y="1763422"/>
            <a:ext cx="4629150" cy="3495675"/>
          </a:xfrm>
          <a:prstGeom prst="rect">
            <a:avLst/>
          </a:prstGeom>
        </p:spPr>
      </p:pic>
      <p:sp>
        <p:nvSpPr>
          <p:cNvPr id="23" name="11 Título"/>
          <p:cNvSpPr>
            <a:spLocks noGrp="1"/>
          </p:cNvSpPr>
          <p:nvPr>
            <p:ph type="title"/>
          </p:nvPr>
        </p:nvSpPr>
        <p:spPr>
          <a:xfrm>
            <a:off x="457200" y="308087"/>
            <a:ext cx="8229600" cy="548220"/>
          </a:xfrm>
        </p:spPr>
        <p:txBody>
          <a:bodyPr>
            <a:normAutofit/>
          </a:bodyPr>
          <a:lstStyle/>
          <a:p>
            <a:r>
              <a:rPr lang="es-ES" dirty="0">
                <a:solidFill>
                  <a:srgbClr val="DD3137"/>
                </a:solidFill>
                <a:latin typeface="+mj-lt"/>
              </a:rPr>
              <a:t>Dónde localizar más información</a:t>
            </a:r>
          </a:p>
        </p:txBody>
      </p:sp>
      <p:sp>
        <p:nvSpPr>
          <p:cNvPr id="25"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Más información</a:t>
            </a:r>
            <a:endParaRPr lang="es-ES" dirty="0"/>
          </a:p>
        </p:txBody>
      </p:sp>
      <p:sp>
        <p:nvSpPr>
          <p:cNvPr id="26"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https://www.osi.es</a:t>
            </a:r>
          </a:p>
        </p:txBody>
      </p:sp>
      <p:sp>
        <p:nvSpPr>
          <p:cNvPr id="27"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https://www.is4k.es</a:t>
            </a:r>
          </a:p>
        </p:txBody>
      </p:sp>
      <p:pic>
        <p:nvPicPr>
          <p:cNvPr id="28" name="Picture 5">
            <a:hlinkClick r:id="rId4"/>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94831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3790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8785040"/>
      </p:ext>
    </p:extLst>
  </p:cSld>
  <p:clrMapOvr>
    <a:masterClrMapping/>
  </p:clrMapOvr>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1154</Words>
  <Application>Microsoft Office PowerPoint</Application>
  <PresentationFormat>Presentación en pantalla (4:3)</PresentationFormat>
  <Paragraphs>177</Paragraphs>
  <Slides>32</Slides>
  <Notes>28</Notes>
  <HiddenSlides>0</HiddenSlides>
  <MMClips>1</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32</vt:i4>
      </vt:variant>
    </vt:vector>
  </HeadingPairs>
  <TitlesOfParts>
    <vt:vector size="40" baseType="lpstr">
      <vt:lpstr>Arial</vt:lpstr>
      <vt:lpstr>Calibri</vt:lpstr>
      <vt:lpstr>Comic Sans MS</vt:lpstr>
      <vt:lpstr>Symbol</vt:lpstr>
      <vt:lpstr>Times New Roman</vt:lpstr>
      <vt:lpstr>Trebuchet MS</vt:lpstr>
      <vt:lpstr>Wingdings</vt:lpstr>
      <vt:lpstr>Cibercooperantes1</vt:lpstr>
      <vt:lpstr>Uso seguro y responsable  de las TIC</vt:lpstr>
      <vt:lpstr>Presentación de PowerPoint</vt:lpstr>
      <vt:lpstr>Presentación de PowerPoint</vt:lpstr>
      <vt:lpstr>Presentación de PowerPoint</vt:lpstr>
      <vt:lpstr>¿Qué vamos a aprender hoy?</vt:lpstr>
      <vt:lpstr>Acceso a contenido inapropiado</vt:lpstr>
      <vt:lpstr>Riesgos de acceso a contenidos inapropiados</vt:lpstr>
      <vt:lpstr>Recomendaciones para su prevención </vt:lpstr>
      <vt:lpstr>Verificación de la información</vt:lpstr>
      <vt:lpstr>Bulos, mitos y fraudes</vt:lpstr>
      <vt:lpstr>Mentiras en la red</vt:lpstr>
      <vt:lpstr>Mentiras en la red</vt:lpstr>
      <vt:lpstr>Mentiras en la red</vt:lpstr>
      <vt:lpstr>Presentación de PowerPoint</vt:lpstr>
      <vt:lpstr>Principales vías de infección</vt:lpstr>
      <vt:lpstr>Ejemplo</vt:lpstr>
      <vt:lpstr>Ejemplos de fraudes</vt:lpstr>
      <vt:lpstr>El adivino Dave</vt:lpstr>
      <vt:lpstr>Qué información voy dejando sobre mí en la red</vt:lpstr>
      <vt:lpstr>Privacidad en Internet</vt:lpstr>
      <vt:lpstr>Presentación de PowerPoint</vt:lpstr>
      <vt:lpstr>¿Qué pasa si alguien vulnera nuestra privacidad?, ¿puede ser un delito?</vt:lpstr>
      <vt:lpstr>Definiendo qué es el ciberacoso. Ciberbullying</vt:lpstr>
      <vt:lpstr>Características del ciberacoso</vt:lpstr>
      <vt:lpstr>Cómo actuar ante un caso de ciberacoso</vt:lpstr>
      <vt:lpstr>Otras consideraciones sobre el ciberacoso (I)</vt:lpstr>
      <vt:lpstr>Otras consideraciones sobre el ciberacoso (II)</vt:lpstr>
      <vt:lpstr>Recomendaciones</vt:lpstr>
      <vt:lpstr>Recomendaciones</vt:lpstr>
      <vt:lpstr>Dónde localizar más información</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2018-06-29T06:17:37Z</dcterms:modified>
</cp:coreProperties>
</file>