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3">
  <p:sldMasterIdLst>
    <p:sldMasterId id="2147483667" r:id="rId1"/>
    <p:sldMasterId id="2147483672" r:id="rId2"/>
  </p:sldMasterIdLst>
  <p:notesMasterIdLst>
    <p:notesMasterId r:id="rId26"/>
  </p:notesMasterIdLst>
  <p:handoutMasterIdLst>
    <p:handoutMasterId r:id="rId27"/>
  </p:handoutMasterIdLst>
  <p:sldIdLst>
    <p:sldId id="357" r:id="rId3"/>
    <p:sldId id="361" r:id="rId4"/>
    <p:sldId id="272" r:id="rId5"/>
    <p:sldId id="340" r:id="rId6"/>
    <p:sldId id="314" r:id="rId7"/>
    <p:sldId id="342" r:id="rId8"/>
    <p:sldId id="341" r:id="rId9"/>
    <p:sldId id="356" r:id="rId10"/>
    <p:sldId id="352" r:id="rId11"/>
    <p:sldId id="318" r:id="rId12"/>
    <p:sldId id="321" r:id="rId13"/>
    <p:sldId id="346" r:id="rId14"/>
    <p:sldId id="347" r:id="rId15"/>
    <p:sldId id="349" r:id="rId16"/>
    <p:sldId id="351" r:id="rId17"/>
    <p:sldId id="348" r:id="rId18"/>
    <p:sldId id="350" r:id="rId19"/>
    <p:sldId id="316" r:id="rId20"/>
    <p:sldId id="353" r:id="rId21"/>
    <p:sldId id="360" r:id="rId22"/>
    <p:sldId id="355" r:id="rId23"/>
    <p:sldId id="311" r:id="rId24"/>
    <p:sldId id="354" r:id="rId2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7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3137"/>
    <a:srgbClr val="EF9FA1"/>
    <a:srgbClr val="007AC6"/>
    <a:srgbClr val="0070C0"/>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5" autoAdjust="0"/>
    <p:restoredTop sz="68682" autoAdjust="0"/>
  </p:normalViewPr>
  <p:slideViewPr>
    <p:cSldViewPr>
      <p:cViewPr varScale="1">
        <p:scale>
          <a:sx n="114" d="100"/>
          <a:sy n="114" d="100"/>
        </p:scale>
        <p:origin x="1530" y="102"/>
      </p:cViewPr>
      <p:guideLst>
        <p:guide orient="horz" pos="2160"/>
        <p:guide pos="2880"/>
      </p:guideLst>
    </p:cSldViewPr>
  </p:slideViewPr>
  <p:outlineViewPr>
    <p:cViewPr>
      <p:scale>
        <a:sx n="33" d="100"/>
        <a:sy n="33" d="100"/>
      </p:scale>
      <p:origin x="0" y="-39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269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30B536-51E1-4401-AF0B-9DCB7444EC20}" type="datetimeFigureOut">
              <a:rPr lang="es-ES" smtClean="0"/>
              <a:pPr/>
              <a:t>29/01/2019</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4FB5C9-81FA-4710-B165-B93E385E2811}" type="slidenum">
              <a:rPr lang="es-ES" smtClean="0"/>
              <a:pPr/>
              <a:t>‹Nº›</a:t>
            </a:fld>
            <a:endParaRPr lang="es-ES"/>
          </a:p>
        </p:txBody>
      </p:sp>
    </p:spTree>
    <p:extLst>
      <p:ext uri="{BB962C8B-B14F-4D97-AF65-F5344CB8AC3E}">
        <p14:creationId xmlns:p14="http://schemas.microsoft.com/office/powerpoint/2010/main" val="1429710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7D3A5-61E4-41FB-BDD8-4A3F31366299}" type="datetimeFigureOut">
              <a:rPr lang="es-ES" smtClean="0"/>
              <a:pPr/>
              <a:t>29/01/2019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8BDE8-A576-4CDF-8B7E-C1251C1776C5}" type="slidenum">
              <a:rPr lang="es-ES" smtClean="0"/>
              <a:pPr/>
              <a:t>‹Nº›</a:t>
            </a:fld>
            <a:endParaRPr lang="es-ES"/>
          </a:p>
        </p:txBody>
      </p:sp>
    </p:spTree>
    <p:extLst>
      <p:ext uri="{BB962C8B-B14F-4D97-AF65-F5344CB8AC3E}">
        <p14:creationId xmlns:p14="http://schemas.microsoft.com/office/powerpoint/2010/main" val="296179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BDE8-A576-4CDF-8B7E-C1251C1776C5}"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631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11</a:t>
            </a:fld>
            <a:endParaRPr lang="es-ES"/>
          </a:p>
        </p:txBody>
      </p:sp>
    </p:spTree>
    <p:extLst>
      <p:ext uri="{BB962C8B-B14F-4D97-AF65-F5344CB8AC3E}">
        <p14:creationId xmlns:p14="http://schemas.microsoft.com/office/powerpoint/2010/main" val="4151826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12</a:t>
            </a:fld>
            <a:endParaRPr lang="es-ES"/>
          </a:p>
        </p:txBody>
      </p:sp>
    </p:spTree>
    <p:extLst>
      <p:ext uri="{BB962C8B-B14F-4D97-AF65-F5344CB8AC3E}">
        <p14:creationId xmlns:p14="http://schemas.microsoft.com/office/powerpoint/2010/main" val="407472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13</a:t>
            </a:fld>
            <a:endParaRPr lang="es-ES"/>
          </a:p>
        </p:txBody>
      </p:sp>
    </p:spTree>
    <p:extLst>
      <p:ext uri="{BB962C8B-B14F-4D97-AF65-F5344CB8AC3E}">
        <p14:creationId xmlns:p14="http://schemas.microsoft.com/office/powerpoint/2010/main" val="67467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14</a:t>
            </a:fld>
            <a:endParaRPr lang="es-ES"/>
          </a:p>
        </p:txBody>
      </p:sp>
    </p:spTree>
    <p:extLst>
      <p:ext uri="{BB962C8B-B14F-4D97-AF65-F5344CB8AC3E}">
        <p14:creationId xmlns:p14="http://schemas.microsoft.com/office/powerpoint/2010/main" val="4108825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15</a:t>
            </a:fld>
            <a:endParaRPr lang="es-ES"/>
          </a:p>
        </p:txBody>
      </p:sp>
    </p:spTree>
    <p:extLst>
      <p:ext uri="{BB962C8B-B14F-4D97-AF65-F5344CB8AC3E}">
        <p14:creationId xmlns:p14="http://schemas.microsoft.com/office/powerpoint/2010/main" val="240642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16</a:t>
            </a:fld>
            <a:endParaRPr lang="es-ES"/>
          </a:p>
        </p:txBody>
      </p:sp>
    </p:spTree>
    <p:extLst>
      <p:ext uri="{BB962C8B-B14F-4D97-AF65-F5344CB8AC3E}">
        <p14:creationId xmlns:p14="http://schemas.microsoft.com/office/powerpoint/2010/main" val="221775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3D8BDE8-A576-4CDF-8B7E-C1251C1776C5}" type="slidenum">
              <a:rPr lang="es-ES" smtClean="0"/>
              <a:pPr/>
              <a:t>17</a:t>
            </a:fld>
            <a:endParaRPr lang="es-ES"/>
          </a:p>
        </p:txBody>
      </p:sp>
    </p:spTree>
    <p:extLst>
      <p:ext uri="{BB962C8B-B14F-4D97-AF65-F5344CB8AC3E}">
        <p14:creationId xmlns:p14="http://schemas.microsoft.com/office/powerpoint/2010/main" val="88970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3D8BDE8-A576-4CDF-8B7E-C1251C1776C5}" type="slidenum">
              <a:rPr lang="es-ES" smtClean="0"/>
              <a:pPr/>
              <a:t>18</a:t>
            </a:fld>
            <a:endParaRPr lang="es-ES"/>
          </a:p>
        </p:txBody>
      </p:sp>
    </p:spTree>
    <p:extLst>
      <p:ext uri="{BB962C8B-B14F-4D97-AF65-F5344CB8AC3E}">
        <p14:creationId xmlns:p14="http://schemas.microsoft.com/office/powerpoint/2010/main" val="3438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3D8BDE8-A576-4CDF-8B7E-C1251C1776C5}" type="slidenum">
              <a:rPr lang="es-ES" smtClean="0"/>
              <a:pPr/>
              <a:t>19</a:t>
            </a:fld>
            <a:endParaRPr lang="es-ES"/>
          </a:p>
        </p:txBody>
      </p:sp>
    </p:spTree>
    <p:extLst>
      <p:ext uri="{BB962C8B-B14F-4D97-AF65-F5344CB8AC3E}">
        <p14:creationId xmlns:p14="http://schemas.microsoft.com/office/powerpoint/2010/main" val="3438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8420B954-6086-480A-8FB2-14966B9E2500}" type="slidenum">
              <a:rPr lang="es-ES_tradnl" smtClean="0"/>
              <a:pPr/>
              <a:t>22</a:t>
            </a:fld>
            <a:endParaRPr lang="es-ES_tradnl"/>
          </a:p>
        </p:txBody>
      </p:sp>
    </p:spTree>
    <p:extLst>
      <p:ext uri="{BB962C8B-B14F-4D97-AF65-F5344CB8AC3E}">
        <p14:creationId xmlns:p14="http://schemas.microsoft.com/office/powerpoint/2010/main" val="335974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3</a:t>
            </a:fld>
            <a:endParaRPr lang="es-ES"/>
          </a:p>
        </p:txBody>
      </p:sp>
    </p:spTree>
    <p:extLst>
      <p:ext uri="{BB962C8B-B14F-4D97-AF65-F5344CB8AC3E}">
        <p14:creationId xmlns:p14="http://schemas.microsoft.com/office/powerpoint/2010/main" val="2841404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4</a:t>
            </a:fld>
            <a:endParaRPr lang="es-ES"/>
          </a:p>
        </p:txBody>
      </p:sp>
    </p:spTree>
    <p:extLst>
      <p:ext uri="{BB962C8B-B14F-4D97-AF65-F5344CB8AC3E}">
        <p14:creationId xmlns:p14="http://schemas.microsoft.com/office/powerpoint/2010/main" val="348658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5</a:t>
            </a:fld>
            <a:endParaRPr lang="es-ES"/>
          </a:p>
        </p:txBody>
      </p:sp>
    </p:spTree>
    <p:extLst>
      <p:ext uri="{BB962C8B-B14F-4D97-AF65-F5344CB8AC3E}">
        <p14:creationId xmlns:p14="http://schemas.microsoft.com/office/powerpoint/2010/main" val="97007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6</a:t>
            </a:fld>
            <a:endParaRPr lang="es-ES"/>
          </a:p>
        </p:txBody>
      </p:sp>
    </p:spTree>
    <p:extLst>
      <p:ext uri="{BB962C8B-B14F-4D97-AF65-F5344CB8AC3E}">
        <p14:creationId xmlns:p14="http://schemas.microsoft.com/office/powerpoint/2010/main" val="344991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7</a:t>
            </a:fld>
            <a:endParaRPr lang="es-ES"/>
          </a:p>
        </p:txBody>
      </p:sp>
    </p:spTree>
    <p:extLst>
      <p:ext uri="{BB962C8B-B14F-4D97-AF65-F5344CB8AC3E}">
        <p14:creationId xmlns:p14="http://schemas.microsoft.com/office/powerpoint/2010/main" val="203240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8</a:t>
            </a:fld>
            <a:endParaRPr lang="es-ES"/>
          </a:p>
        </p:txBody>
      </p:sp>
    </p:spTree>
    <p:extLst>
      <p:ext uri="{BB962C8B-B14F-4D97-AF65-F5344CB8AC3E}">
        <p14:creationId xmlns:p14="http://schemas.microsoft.com/office/powerpoint/2010/main" val="808807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9</a:t>
            </a:fld>
            <a:endParaRPr lang="es-ES"/>
          </a:p>
        </p:txBody>
      </p:sp>
    </p:spTree>
    <p:extLst>
      <p:ext uri="{BB962C8B-B14F-4D97-AF65-F5344CB8AC3E}">
        <p14:creationId xmlns:p14="http://schemas.microsoft.com/office/powerpoint/2010/main" val="19756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10</a:t>
            </a:fld>
            <a:endParaRPr lang="es-ES"/>
          </a:p>
        </p:txBody>
      </p:sp>
    </p:spTree>
    <p:extLst>
      <p:ext uri="{BB962C8B-B14F-4D97-AF65-F5344CB8AC3E}">
        <p14:creationId xmlns:p14="http://schemas.microsoft.com/office/powerpoint/2010/main" val="4032915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twitter.com/is4k"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Internet-Segura-For-Kids-1886436838309254" TargetMode="External"/><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is4k.es/" TargetMode="External"/><Relationship Id="rId2" Type="http://schemas.openxmlformats.org/officeDocument/2006/relationships/hyperlink" Target="https://www.incibe.es/" TargetMode="External"/><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hyperlink" Target="https://creativecommons.org/licenses/by-nc-sa/4.0/deed.es_ES"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twitter.com/is4k"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Internet-Segura-For-Kids-1886436838309254" TargetMode="External"/><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is4k.es/" TargetMode="External"/><Relationship Id="rId2" Type="http://schemas.openxmlformats.org/officeDocument/2006/relationships/hyperlink" Target="https://www.incibe.es/" TargetMode="External"/><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hyperlink" Target="https://creativecommons.org/licenses/by-nc-sa/4.0/deed.es_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7" name="Elipse 16"/>
          <p:cNvSpPr/>
          <p:nvPr userDrawn="1"/>
        </p:nvSpPr>
        <p:spPr>
          <a:xfrm>
            <a:off x="5646721" y="2847975"/>
            <a:ext cx="1908785" cy="1908785"/>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userDrawn="1"/>
        </p:nvSpPr>
        <p:spPr>
          <a:xfrm>
            <a:off x="813740" y="2849545"/>
            <a:ext cx="5787085" cy="1908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19" name="Rectángulo 18"/>
          <p:cNvSpPr/>
          <p:nvPr userDrawn="1"/>
        </p:nvSpPr>
        <p:spPr>
          <a:xfrm>
            <a:off x="1621272" y="0"/>
            <a:ext cx="12858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0" name="Title 1"/>
          <p:cNvSpPr>
            <a:spLocks noGrp="1"/>
          </p:cNvSpPr>
          <p:nvPr>
            <p:ph type="ctrTitle"/>
          </p:nvPr>
        </p:nvSpPr>
        <p:spPr>
          <a:xfrm>
            <a:off x="1865029" y="3186248"/>
            <a:ext cx="5343705" cy="1900113"/>
          </a:xfrm>
          <a:prstGeom prst="rect">
            <a:avLst/>
          </a:prstGeom>
        </p:spPr>
        <p:txBody>
          <a:bodyPr>
            <a:normAutofit/>
          </a:bodyPr>
          <a:lstStyle>
            <a:lvl1pPr algn="l">
              <a:defRPr sz="3600" b="1">
                <a:solidFill>
                  <a:schemeClr val="bg1"/>
                </a:solidFill>
              </a:defRPr>
            </a:lvl1pPr>
          </a:lstStyle>
          <a:p>
            <a:r>
              <a:rPr lang="es-ES"/>
              <a:t>Haga clic para modificar el estilo de título del patrón</a:t>
            </a:r>
            <a:endParaRPr lang="en-US" dirty="0"/>
          </a:p>
        </p:txBody>
      </p:sp>
      <p:sp>
        <p:nvSpPr>
          <p:cNvPr id="21" name="Rectángulo 20"/>
          <p:cNvSpPr/>
          <p:nvPr userDrawn="1"/>
        </p:nvSpPr>
        <p:spPr>
          <a:xfrm>
            <a:off x="0" y="0"/>
            <a:ext cx="1704975" cy="68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Elipse 21"/>
          <p:cNvSpPr/>
          <p:nvPr userDrawn="1"/>
        </p:nvSpPr>
        <p:spPr>
          <a:xfrm>
            <a:off x="346117" y="0"/>
            <a:ext cx="2847975" cy="2847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3" name="Imagen 22"/>
          <p:cNvPicPr>
            <a:picLocks noChangeAspect="1"/>
          </p:cNvPicPr>
          <p:nvPr userDrawn="1"/>
        </p:nvPicPr>
        <p:blipFill>
          <a:blip r:embed="rId2"/>
          <a:stretch>
            <a:fillRect/>
          </a:stretch>
        </p:blipFill>
        <p:spPr>
          <a:xfrm>
            <a:off x="768525" y="398934"/>
            <a:ext cx="2003158" cy="1997142"/>
          </a:xfrm>
          <a:prstGeom prst="rect">
            <a:avLst/>
          </a:prstGeom>
        </p:spPr>
      </p:pic>
      <p:pic>
        <p:nvPicPr>
          <p:cNvPr id="24" name="Imagen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4195" y="6117297"/>
            <a:ext cx="2185651" cy="586127"/>
          </a:xfrm>
          <a:prstGeom prst="rect">
            <a:avLst/>
          </a:prstGeom>
        </p:spPr>
      </p:pic>
      <p:pic>
        <p:nvPicPr>
          <p:cNvPr id="25" name="Imagen 24"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169" y="6117297"/>
            <a:ext cx="1887912" cy="586127"/>
          </a:xfrm>
          <a:prstGeom prst="rect">
            <a:avLst/>
          </a:prstGeom>
          <a:noFill/>
          <a:ln>
            <a:noFill/>
          </a:ln>
        </p:spPr>
      </p:pic>
    </p:spTree>
    <p:extLst>
      <p:ext uri="{BB962C8B-B14F-4D97-AF65-F5344CB8AC3E}">
        <p14:creationId xmlns:p14="http://schemas.microsoft.com/office/powerpoint/2010/main" val="130814300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58812"/>
          </a:xfrm>
          <a:prstGeom prst="rect">
            <a:avLst/>
          </a:prstGeom>
        </p:spPr>
        <p:txBody>
          <a:bodyPr/>
          <a:lstStyle>
            <a:lvl1pPr>
              <a:defRPr sz="2800" b="1">
                <a:solidFill>
                  <a:srgbClr val="E73137"/>
                </a:solidFill>
              </a:defRPr>
            </a:lvl1pPr>
          </a:lstStyle>
          <a:p>
            <a:r>
              <a:rPr lang="es-ES" dirty="0"/>
              <a:t>Haga clic para modificar el estilo de título del patrón</a:t>
            </a:r>
            <a:endParaRPr lang="en-US" dirty="0"/>
          </a:p>
        </p:txBody>
      </p:sp>
      <p:sp>
        <p:nvSpPr>
          <p:cNvPr id="4" name="Rectángulo 3"/>
          <p:cNvSpPr/>
          <p:nvPr/>
        </p:nvSpPr>
        <p:spPr>
          <a:xfrm>
            <a:off x="0" y="6192688"/>
            <a:ext cx="9144000" cy="692696"/>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a:t>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
        <p:nvSpPr>
          <p:cNvPr id="9" name="Marcador de texto 8"/>
          <p:cNvSpPr>
            <a:spLocks noGrp="1"/>
          </p:cNvSpPr>
          <p:nvPr>
            <p:ph type="body" sz="quarter" idx="11"/>
          </p:nvPr>
        </p:nvSpPr>
        <p:spPr>
          <a:xfrm>
            <a:off x="457200" y="6398603"/>
            <a:ext cx="8229600" cy="288032"/>
          </a:xfrm>
          <a:prstGeom prst="rect">
            <a:avLst/>
          </a:prstGeom>
        </p:spPr>
        <p:txBody>
          <a:bodyPr/>
          <a:lstStyle>
            <a:lvl1pPr marL="0" indent="0" algn="ctr">
              <a:buNone/>
              <a:defRPr sz="1400" b="1">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139697026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12" name="Rectángulo 11"/>
          <p:cNvSpPr/>
          <p:nvPr userDrawn="1"/>
        </p:nvSpPr>
        <p:spPr>
          <a:xfrm>
            <a:off x="0" y="1"/>
            <a:ext cx="9144000" cy="3946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bg1">
                  <a:lumMod val="50000"/>
                </a:schemeClr>
              </a:solidFill>
            </a:endParaRPr>
          </a:p>
        </p:txBody>
      </p:sp>
      <p:sp>
        <p:nvSpPr>
          <p:cNvPr id="13" name="TextBox 4"/>
          <p:cNvSpPr txBox="1"/>
          <p:nvPr userDrawn="1"/>
        </p:nvSpPr>
        <p:spPr>
          <a:xfrm>
            <a:off x="2288357" y="3230703"/>
            <a:ext cx="4649799" cy="646331"/>
          </a:xfrm>
          <a:prstGeom prst="rect">
            <a:avLst/>
          </a:prstGeom>
          <a:noFill/>
        </p:spPr>
        <p:txBody>
          <a:bodyPr wrap="none" rtlCol="0">
            <a:spAutoFit/>
          </a:bodyPr>
          <a:lstStyle/>
          <a:p>
            <a:r>
              <a:rPr lang="en-US" sz="3600" b="1" dirty="0">
                <a:solidFill>
                  <a:schemeClr val="bg1"/>
                </a:solidFill>
              </a:rPr>
              <a:t>Gracias por su atención</a:t>
            </a:r>
          </a:p>
        </p:txBody>
      </p:sp>
      <p:pic>
        <p:nvPicPr>
          <p:cNvPr id="14" name="Imagen 13"/>
          <p:cNvPicPr>
            <a:picLocks noChangeAspect="1"/>
          </p:cNvPicPr>
          <p:nvPr userDrawn="1"/>
        </p:nvPicPr>
        <p:blipFill>
          <a:blip r:embed="rId2"/>
          <a:stretch>
            <a:fillRect/>
          </a:stretch>
        </p:blipFill>
        <p:spPr>
          <a:xfrm>
            <a:off x="7164288" y="4866661"/>
            <a:ext cx="1591143" cy="1586366"/>
          </a:xfrm>
          <a:prstGeom prst="rect">
            <a:avLst/>
          </a:prstGeom>
        </p:spPr>
      </p:pic>
      <p:sp>
        <p:nvSpPr>
          <p:cNvPr id="15" name="Rectángulo 14"/>
          <p:cNvSpPr/>
          <p:nvPr userDrawn="1"/>
        </p:nvSpPr>
        <p:spPr>
          <a:xfrm>
            <a:off x="2110683" y="3929541"/>
            <a:ext cx="500515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lumMod val="65000"/>
                  </a:schemeClr>
                </a:solidFill>
              </a:rPr>
              <a:t>https://www.is4k.es/programas/cibercooperantes</a:t>
            </a:r>
          </a:p>
        </p:txBody>
      </p:sp>
      <p:sp>
        <p:nvSpPr>
          <p:cNvPr id="17" name="17 CuadroTexto"/>
          <p:cNvSpPr txBox="1"/>
          <p:nvPr userDrawn="1"/>
        </p:nvSpPr>
        <p:spPr>
          <a:xfrm>
            <a:off x="1836676" y="1930822"/>
            <a:ext cx="7416824" cy="1163395"/>
          </a:xfrm>
          <a:prstGeom prst="rect">
            <a:avLst/>
          </a:prstGeom>
          <a:noFill/>
        </p:spPr>
        <p:txBody>
          <a:bodyPr wrap="square" rtlCol="0">
            <a:spAutoFit/>
          </a:bodyPr>
          <a:lstStyle/>
          <a:p>
            <a:pPr algn="r">
              <a:lnSpc>
                <a:spcPct val="120000"/>
              </a:lnSpc>
            </a:pPr>
            <a:r>
              <a:rPr lang="es-ES" sz="4000" b="1" dirty="0">
                <a:solidFill>
                  <a:prstClr val="white"/>
                </a:solidFill>
              </a:rPr>
              <a:t>Escuela Cibersegura</a:t>
            </a:r>
          </a:p>
          <a:p>
            <a:pPr algn="r">
              <a:lnSpc>
                <a:spcPct val="120000"/>
              </a:lnSpc>
            </a:pPr>
            <a:r>
              <a:rPr lang="es-ES" sz="1600" dirty="0">
                <a:solidFill>
                  <a:prstClr val="white"/>
                </a:solidFill>
              </a:rPr>
              <a:t>Promoción del uso seguro y responsable de Internet entre los menores</a:t>
            </a:r>
          </a:p>
        </p:txBody>
      </p:sp>
      <p:sp>
        <p:nvSpPr>
          <p:cNvPr id="20" name="Redondear rectángulo de esquina del mismo lado 32"/>
          <p:cNvSpPr/>
          <p:nvPr userDrawn="1"/>
        </p:nvSpPr>
        <p:spPr>
          <a:xfrm>
            <a:off x="1835696" y="1894307"/>
            <a:ext cx="7308304" cy="1359414"/>
          </a:xfrm>
          <a:prstGeom prst="round2SameRect">
            <a:avLst/>
          </a:prstGeom>
          <a:solidFill>
            <a:srgbClr val="DD3137"/>
          </a:solidFill>
          <a:ln>
            <a:solidFill>
              <a:schemeClr val="accent1"/>
            </a:solidFill>
          </a:ln>
          <a:effectLst>
            <a:outerShdw blurRad="40000" dist="23000" dir="5400000" rotWithShape="0">
              <a:srgbClr val="000000">
                <a:alpha val="35000"/>
              </a:srgbClr>
            </a:outerShdw>
            <a:reflection blurRad="6350" stA="0" endPos="40000" dist="1016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endParaRPr>
          </a:p>
        </p:txBody>
      </p:sp>
      <p:sp>
        <p:nvSpPr>
          <p:cNvPr id="21" name="17 CuadroTexto"/>
          <p:cNvSpPr txBox="1"/>
          <p:nvPr userDrawn="1"/>
        </p:nvSpPr>
        <p:spPr>
          <a:xfrm>
            <a:off x="1548644" y="2049581"/>
            <a:ext cx="7416824" cy="1163395"/>
          </a:xfrm>
          <a:prstGeom prst="rect">
            <a:avLst/>
          </a:prstGeom>
          <a:noFill/>
        </p:spPr>
        <p:txBody>
          <a:bodyPr wrap="square" rtlCol="0">
            <a:spAutoFit/>
          </a:bodyPr>
          <a:lstStyle/>
          <a:p>
            <a:pPr algn="r">
              <a:lnSpc>
                <a:spcPct val="120000"/>
              </a:lnSpc>
            </a:pPr>
            <a:r>
              <a:rPr lang="es-ES" sz="4000" b="1" dirty="0" err="1">
                <a:solidFill>
                  <a:prstClr val="white"/>
                </a:solidFill>
                <a:latin typeface="Trebuchet MS" pitchFamily="34" charset="0"/>
              </a:rPr>
              <a:t>Cibercooperantes</a:t>
            </a:r>
            <a:endParaRPr lang="es-ES" sz="4000" b="1" dirty="0">
              <a:solidFill>
                <a:prstClr val="white"/>
              </a:solidFill>
              <a:latin typeface="Trebuchet MS" pitchFamily="34" charset="0"/>
            </a:endParaRPr>
          </a:p>
          <a:p>
            <a:pPr algn="r">
              <a:lnSpc>
                <a:spcPct val="120000"/>
              </a:lnSpc>
            </a:pPr>
            <a:r>
              <a:rPr lang="es-ES" sz="1600" dirty="0">
                <a:solidFill>
                  <a:prstClr val="white"/>
                </a:solidFill>
                <a:latin typeface="Trebuchet MS" pitchFamily="34" charset="0"/>
              </a:rPr>
              <a:t>contacto@is4k.es</a:t>
            </a:r>
          </a:p>
        </p:txBody>
      </p:sp>
      <p:pic>
        <p:nvPicPr>
          <p:cNvPr id="22" name="Imagen 21"/>
          <p:cNvPicPr>
            <a:picLocks noChangeAspect="1"/>
          </p:cNvPicPr>
          <p:nvPr userDrawn="1"/>
        </p:nvPicPr>
        <p:blipFill>
          <a:blip r:embed="rId3"/>
          <a:stretch>
            <a:fillRect/>
          </a:stretch>
        </p:blipFill>
        <p:spPr>
          <a:xfrm>
            <a:off x="862553" y="326448"/>
            <a:ext cx="2275114" cy="2275114"/>
          </a:xfrm>
          <a:prstGeom prst="rect">
            <a:avLst/>
          </a:prstGeom>
        </p:spPr>
      </p:pic>
      <p:pic>
        <p:nvPicPr>
          <p:cNvPr id="23" name="Imagen 22"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9952" y="5844330"/>
            <a:ext cx="1971250" cy="612000"/>
          </a:xfrm>
          <a:prstGeom prst="rect">
            <a:avLst/>
          </a:prstGeom>
          <a:noFill/>
          <a:ln>
            <a:noFill/>
          </a:ln>
        </p:spPr>
      </p:pic>
      <p:pic>
        <p:nvPicPr>
          <p:cNvPr id="24"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0" y="5841027"/>
            <a:ext cx="2282131" cy="612000"/>
          </a:xfrm>
          <a:prstGeom prst="rect">
            <a:avLst/>
          </a:prstGeom>
        </p:spPr>
      </p:pic>
      <p:grpSp>
        <p:nvGrpSpPr>
          <p:cNvPr id="25" name="Grupo 24"/>
          <p:cNvGrpSpPr/>
          <p:nvPr userDrawn="1"/>
        </p:nvGrpSpPr>
        <p:grpSpPr>
          <a:xfrm>
            <a:off x="2843808" y="4424650"/>
            <a:ext cx="3024336" cy="892552"/>
            <a:chOff x="251520" y="4696688"/>
            <a:chExt cx="3024336" cy="892552"/>
          </a:xfrm>
        </p:grpSpPr>
        <p:sp>
          <p:nvSpPr>
            <p:cNvPr id="26" name="17 CuadroTexto"/>
            <p:cNvSpPr txBox="1"/>
            <p:nvPr userDrawn="1"/>
          </p:nvSpPr>
          <p:spPr>
            <a:xfrm>
              <a:off x="610454" y="4696688"/>
              <a:ext cx="2665402" cy="892552"/>
            </a:xfrm>
            <a:prstGeom prst="rect">
              <a:avLst/>
            </a:prstGeom>
            <a:noFill/>
          </p:spPr>
          <p:txBody>
            <a:bodyPr wrap="square" rtlCol="0">
              <a:spAutoFit/>
            </a:bodyPr>
            <a:lstStyle/>
            <a:p>
              <a:pPr>
                <a:lnSpc>
                  <a:spcPct val="100000"/>
                </a:lnSpc>
              </a:pPr>
              <a:r>
                <a:rPr lang="es-ES" sz="1700" b="1" dirty="0">
                  <a:solidFill>
                    <a:schemeClr val="bg1">
                      <a:lumMod val="65000"/>
                    </a:schemeClr>
                  </a:solidFill>
                  <a:latin typeface="Trebuchet MS" pitchFamily="34" charset="0"/>
                </a:rPr>
                <a:t>Internet Segura </a:t>
              </a:r>
              <a:r>
                <a:rPr lang="es-ES" sz="1700" b="1" dirty="0" err="1">
                  <a:solidFill>
                    <a:schemeClr val="bg1">
                      <a:lumMod val="65000"/>
                    </a:schemeClr>
                  </a:solidFill>
                  <a:latin typeface="Trebuchet MS" pitchFamily="34" charset="0"/>
                </a:rPr>
                <a:t>for</a:t>
              </a:r>
              <a:r>
                <a:rPr lang="es-ES" sz="1700" b="1" dirty="0">
                  <a:solidFill>
                    <a:schemeClr val="bg1">
                      <a:lumMod val="65000"/>
                    </a:schemeClr>
                  </a:solidFill>
                  <a:latin typeface="Trebuchet MS" pitchFamily="34" charset="0"/>
                </a:rPr>
                <a:t> </a:t>
              </a:r>
              <a:r>
                <a:rPr lang="es-ES" sz="1700" b="1" dirty="0" err="1">
                  <a:solidFill>
                    <a:schemeClr val="bg1">
                      <a:lumMod val="65000"/>
                    </a:schemeClr>
                  </a:solidFill>
                  <a:latin typeface="Trebuchet MS" pitchFamily="34" charset="0"/>
                </a:rPr>
                <a:t>Kids</a:t>
              </a:r>
              <a:endParaRPr lang="es-ES" sz="1700" b="1" dirty="0">
                <a:solidFill>
                  <a:schemeClr val="bg1">
                    <a:lumMod val="65000"/>
                  </a:schemeClr>
                </a:solidFill>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chemeClr val="bg1">
                    <a:lumMod val="65000"/>
                  </a:schemeClr>
                </a:solidFill>
                <a:latin typeface="Trebuchet MS" pitchFamily="34" charset="0"/>
              </a:endParaRPr>
            </a:p>
            <a:p>
              <a:pPr>
                <a:lnSpc>
                  <a:spcPct val="100000"/>
                </a:lnSpc>
              </a:pPr>
              <a:r>
                <a:rPr lang="es-ES" sz="1700" b="1" dirty="0">
                  <a:solidFill>
                    <a:schemeClr val="bg1">
                      <a:lumMod val="65000"/>
                    </a:schemeClr>
                  </a:solidFill>
                  <a:latin typeface="Trebuchet MS" pitchFamily="34" charset="0"/>
                </a:rPr>
                <a:t>@is4k</a:t>
              </a:r>
            </a:p>
          </p:txBody>
        </p:sp>
        <p:pic>
          <p:nvPicPr>
            <p:cNvPr id="27" name="Imagen 26">
              <a:hlinkClick r:id="rId6"/>
            </p:cNvPr>
            <p:cNvPicPr>
              <a:picLocks noChangeAspect="1"/>
            </p:cNvPicPr>
            <p:nvPr userDrawn="1"/>
          </p:nvPicPr>
          <p:blipFill>
            <a:blip r:embed="rId7" cstate="print"/>
            <a:stretch>
              <a:fillRect/>
            </a:stretch>
          </p:blipFill>
          <p:spPr>
            <a:xfrm>
              <a:off x="251520" y="4732609"/>
              <a:ext cx="295835" cy="307213"/>
            </a:xfrm>
            <a:prstGeom prst="rect">
              <a:avLst/>
            </a:prstGeom>
          </p:spPr>
        </p:pic>
        <p:pic>
          <p:nvPicPr>
            <p:cNvPr id="28" name="Imagen 27">
              <a:hlinkClick r:id="rId8"/>
            </p:cNvPr>
            <p:cNvPicPr>
              <a:picLocks noChangeAspect="1"/>
            </p:cNvPicPr>
            <p:nvPr userDrawn="1"/>
          </p:nvPicPr>
          <p:blipFill>
            <a:blip r:embed="rId9" cstate="print"/>
            <a:stretch>
              <a:fillRect/>
            </a:stretch>
          </p:blipFill>
          <p:spPr>
            <a:xfrm>
              <a:off x="251521" y="5255915"/>
              <a:ext cx="307213" cy="307213"/>
            </a:xfrm>
            <a:prstGeom prst="rect">
              <a:avLst/>
            </a:prstGeom>
          </p:spPr>
        </p:pic>
      </p:grpSp>
    </p:spTree>
    <p:extLst>
      <p:ext uri="{BB962C8B-B14F-4D97-AF65-F5344CB8AC3E}">
        <p14:creationId xmlns:p14="http://schemas.microsoft.com/office/powerpoint/2010/main" val="267161694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Rectángulo 18"/>
          <p:cNvSpPr/>
          <p:nvPr userDrawn="1"/>
        </p:nvSpPr>
        <p:spPr>
          <a:xfrm>
            <a:off x="284684" y="847724"/>
            <a:ext cx="8535788" cy="5188817"/>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Rectangle 3"/>
          <p:cNvSpPr>
            <a:spLocks noChangeArrowheads="1"/>
          </p:cNvSpPr>
          <p:nvPr userDrawn="1"/>
        </p:nvSpPr>
        <p:spPr bwMode="auto">
          <a:xfrm>
            <a:off x="284684" y="855762"/>
            <a:ext cx="8535788" cy="517269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9pPr>
          </a:lstStyle>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presente publicación pertenece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(Instituto Nacional de Ciberseguridad)</a:t>
            </a:r>
            <a:r>
              <a:rPr lang="es-ES" sz="1600" dirty="0">
                <a:effectLst/>
                <a:latin typeface="Calibri" panose="020F0502020204030204" pitchFamily="34" charset="0"/>
                <a:ea typeface="Calibri" panose="020F0502020204030204" pitchFamily="34" charset="0"/>
                <a:cs typeface="Times New Roman" panose="02020603050405020304" pitchFamily="18" charset="0"/>
              </a:rPr>
              <a:t> y está bajo una licencia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Reconocimiento-No Comercial-Compartir Igual 4.0 Internacional de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Creative</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Commons</a:t>
            </a:r>
            <a:r>
              <a:rPr lang="es-ES" sz="1600" dirty="0">
                <a:effectLst/>
                <a:latin typeface="Calibri" panose="020F0502020204030204" pitchFamily="34" charset="0"/>
                <a:ea typeface="Calibri" panose="020F0502020204030204" pitchFamily="34" charset="0"/>
                <a:cs typeface="Times New Roman" panose="02020603050405020304" pitchFamily="18" charset="0"/>
              </a:rPr>
              <a:t>. Por esta razón está permitido copiar, distribuir y comunicar públicamente esta obra bajo las condiciones siguientes:</a:t>
            </a:r>
          </a:p>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contenido de esta publicación se puede reproducir total o parcialmente por terceros, citando su procedencia y haciendo referencia expresa tanto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y </a:t>
            </a:r>
            <a:r>
              <a:rPr lang="es-ES" sz="1600" dirty="0">
                <a:effectLst/>
                <a:latin typeface="Calibri" panose="020F0502020204030204" pitchFamily="34" charset="0"/>
                <a:ea typeface="Calibri" panose="020F0502020204030204" pitchFamily="34" charset="0"/>
                <a:cs typeface="Times New Roman" panose="02020603050405020304" pitchFamily="18" charset="0"/>
              </a:rPr>
              <a:t>la iniciativa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Internet Segura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Kids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(IS4K)</a:t>
            </a:r>
            <a:r>
              <a:rPr lang="es-ES" sz="1600" dirty="0">
                <a:effectLst/>
                <a:latin typeface="Calibri" panose="020F0502020204030204" pitchFamily="34" charset="0"/>
                <a:ea typeface="Calibri" panose="020F0502020204030204" pitchFamily="34" charset="0"/>
                <a:cs typeface="Times New Roman" panose="02020603050405020304" pitchFamily="18" charset="0"/>
              </a:rPr>
              <a:t> como a sus sitios web: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https://www.incibe.es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dirty="0">
                <a:effectLst/>
                <a:latin typeface="Calibri" panose="020F0502020204030204" pitchFamily="34" charset="0"/>
                <a:ea typeface="Calibri" panose="020F0502020204030204" pitchFamily="34" charset="0"/>
                <a:cs typeface="Times New Roman" panose="02020603050405020304" pitchFamily="18" charset="0"/>
              </a:rPr>
              <a:t>y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https://www.is4k.es</a:t>
            </a:r>
            <a:r>
              <a:rPr lang="es-ES" sz="1600" dirty="0">
                <a:effectLst/>
                <a:latin typeface="Calibri" panose="020F0502020204030204" pitchFamily="34" charset="0"/>
                <a:ea typeface="Calibri" panose="020F0502020204030204" pitchFamily="34" charset="0"/>
                <a:cs typeface="Times New Roman" panose="02020603050405020304" pitchFamily="18" charset="0"/>
              </a:rPr>
              <a:t>. Dicho reconocimiento no podrá en ningún caso sugerir que INCIBE presta apoyo a dicho tercero o apoya el uso que hace de su obra.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Uso No Comercial</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material original y los trabajos derivados pueden ser distribuidos, copiados y exhibidos mientras su uso no tenga fines comerciales.</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Compartir Igual</a:t>
            </a:r>
            <a:r>
              <a:rPr lang="es-ES" sz="1600" dirty="0">
                <a:effectLst/>
                <a:latin typeface="Calibri" panose="020F0502020204030204" pitchFamily="34" charset="0"/>
                <a:ea typeface="Calibri" panose="020F0502020204030204" pitchFamily="34" charset="0"/>
                <a:cs typeface="Times New Roman" panose="02020603050405020304" pitchFamily="18" charset="0"/>
              </a:rPr>
              <a:t>. Si altera o transforma esta obra, o genera una obra derivada, sólo puede distribuirla bajo esta misma licencia.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Al reutilizar o distribuir la obra, tiene que dejar bien claro los términos de la licencia de esta obra. Alguna de estas condiciones puede no aplicarse si se obtiene el permiso de INCIBE como titular de los derechos de autor.</a:t>
            </a:r>
          </a:p>
          <a:p>
            <a:pPr algn="l">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Texto completo de la licencia: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4"/>
              </a:rPr>
              <a:t>https://creativecommons.org/licenses/by-nc-sa/4.0/deed.es_ES</a:t>
            </a: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s-ES" altLang="es-E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p:cNvSpPr>
            <a:spLocks noChangeArrowheads="1"/>
          </p:cNvSpPr>
          <p:nvPr userDrawn="1"/>
        </p:nvSpPr>
        <p:spPr bwMode="auto">
          <a:xfrm>
            <a:off x="404501" y="188640"/>
            <a:ext cx="48013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3200" b="1" i="0" u="none" strike="noStrike" cap="none" normalizeH="0" baseline="0" dirty="0">
                <a:ln>
                  <a:noFill/>
                </a:ln>
                <a:solidFill>
                  <a:srgbClr val="DD3137"/>
                </a:solidFill>
                <a:effectLst/>
                <a:latin typeface="Trebuchet MS" panose="020B0603020202020204" pitchFamily="34" charset="0"/>
                <a:ea typeface="Calibri" panose="020F0502020204030204" pitchFamily="34" charset="0"/>
                <a:cs typeface="Times New Roman" panose="02020603050405020304" pitchFamily="18" charset="0"/>
              </a:rPr>
              <a:t>Licencia de contenidos</a:t>
            </a:r>
            <a:r>
              <a:rPr kumimoji="0" lang="es-ES" altLang="es-ES" sz="3200" b="1" i="0" u="none" strike="noStrike" cap="none" normalizeH="0" baseline="0" dirty="0">
                <a:ln>
                  <a:noFill/>
                </a:ln>
                <a:solidFill>
                  <a:srgbClr val="007AC6"/>
                </a:solidFill>
                <a:effectLst/>
                <a:latin typeface="Trebuchet MS" panose="020B0603020202020204" pitchFamily="34" charset="0"/>
                <a:ea typeface="Calibri" panose="020F0502020204030204" pitchFamily="34" charset="0"/>
                <a:cs typeface="Times New Roman" panose="02020603050405020304" pitchFamily="18" charset="0"/>
              </a:rPr>
              <a:t>	</a:t>
            </a:r>
            <a:endParaRPr kumimoji="0" lang="es-ES" altLang="es-ES" sz="3200" b="0" i="0" u="none" strike="noStrike" cap="none" normalizeH="0" baseline="0" dirty="0">
              <a:ln>
                <a:noFill/>
              </a:ln>
              <a:solidFill>
                <a:schemeClr val="tx1"/>
              </a:solidFill>
              <a:effectLst/>
              <a:latin typeface="Trebuchet MS" panose="020B0603020202020204" pitchFamily="34" charset="0"/>
            </a:endParaRPr>
          </a:p>
        </p:txBody>
      </p:sp>
      <p:pic>
        <p:nvPicPr>
          <p:cNvPr id="7" name="Imagen 6" descr="http://mirrors.creativecommons.org/presskit/buttons/88x31/png/by-nc-sa.eu.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91722" y="220436"/>
            <a:ext cx="142875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24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6" name="Elipse 5"/>
          <p:cNvSpPr/>
          <p:nvPr/>
        </p:nvSpPr>
        <p:spPr>
          <a:xfrm>
            <a:off x="5646721" y="2847975"/>
            <a:ext cx="1908785" cy="1908785"/>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7"/>
          <p:cNvSpPr/>
          <p:nvPr/>
        </p:nvSpPr>
        <p:spPr>
          <a:xfrm>
            <a:off x="813740" y="2849545"/>
            <a:ext cx="5787085" cy="1908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9" name="Rectángulo 8"/>
          <p:cNvSpPr/>
          <p:nvPr/>
        </p:nvSpPr>
        <p:spPr>
          <a:xfrm>
            <a:off x="1621272" y="0"/>
            <a:ext cx="12858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0" name="Title 1"/>
          <p:cNvSpPr>
            <a:spLocks noGrp="1"/>
          </p:cNvSpPr>
          <p:nvPr>
            <p:ph type="ctrTitle"/>
          </p:nvPr>
        </p:nvSpPr>
        <p:spPr>
          <a:xfrm>
            <a:off x="1865029" y="3186248"/>
            <a:ext cx="5343705" cy="1900113"/>
          </a:xfrm>
          <a:prstGeom prst="rect">
            <a:avLst/>
          </a:prstGeom>
        </p:spPr>
        <p:txBody>
          <a:bodyPr>
            <a:normAutofit/>
          </a:bodyPr>
          <a:lstStyle>
            <a:lvl1pPr algn="l">
              <a:defRPr sz="3600" b="1">
                <a:solidFill>
                  <a:schemeClr val="bg1"/>
                </a:solidFill>
              </a:defRPr>
            </a:lvl1pPr>
          </a:lstStyle>
          <a:p>
            <a:r>
              <a:rPr lang="es-ES"/>
              <a:t>Haga clic para modificar el estilo de título del patrón</a:t>
            </a:r>
            <a:endParaRPr lang="en-US" dirty="0"/>
          </a:p>
        </p:txBody>
      </p:sp>
      <p:sp>
        <p:nvSpPr>
          <p:cNvPr id="11" name="Rectángulo 10"/>
          <p:cNvSpPr/>
          <p:nvPr/>
        </p:nvSpPr>
        <p:spPr>
          <a:xfrm>
            <a:off x="0" y="0"/>
            <a:ext cx="1704975" cy="68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Elipse 12"/>
          <p:cNvSpPr/>
          <p:nvPr/>
        </p:nvSpPr>
        <p:spPr>
          <a:xfrm>
            <a:off x="346117" y="0"/>
            <a:ext cx="2847975" cy="2847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4" name="Imagen 13"/>
          <p:cNvPicPr>
            <a:picLocks noChangeAspect="1"/>
          </p:cNvPicPr>
          <p:nvPr/>
        </p:nvPicPr>
        <p:blipFill>
          <a:blip r:embed="rId2" cstate="print"/>
          <a:stretch>
            <a:fillRect/>
          </a:stretch>
        </p:blipFill>
        <p:spPr>
          <a:xfrm>
            <a:off x="768525" y="398934"/>
            <a:ext cx="2003158" cy="1997142"/>
          </a:xfrm>
          <a:prstGeom prst="rect">
            <a:avLst/>
          </a:prstGeom>
        </p:spPr>
      </p:pic>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4195" y="6117297"/>
            <a:ext cx="2185651" cy="586127"/>
          </a:xfrm>
          <a:prstGeom prst="rect">
            <a:avLst/>
          </a:prstGeom>
        </p:spPr>
      </p:pic>
      <p:pic>
        <p:nvPicPr>
          <p:cNvPr id="18" name="Imagen 17"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169" y="6117297"/>
            <a:ext cx="1887912" cy="586127"/>
          </a:xfrm>
          <a:prstGeom prst="rect">
            <a:avLst/>
          </a:prstGeom>
          <a:noFill/>
          <a:ln>
            <a:noFill/>
          </a:ln>
        </p:spPr>
      </p:pic>
    </p:spTree>
    <p:extLst>
      <p:ext uri="{BB962C8B-B14F-4D97-AF65-F5344CB8AC3E}">
        <p14:creationId xmlns:p14="http://schemas.microsoft.com/office/powerpoint/2010/main" val="429201282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58812"/>
          </a:xfrm>
          <a:prstGeom prst="rect">
            <a:avLst/>
          </a:prstGeom>
        </p:spPr>
        <p:txBody>
          <a:bodyPr/>
          <a:lstStyle>
            <a:lvl1pPr>
              <a:defRPr sz="2800" b="1">
                <a:solidFill>
                  <a:srgbClr val="E73137"/>
                </a:solidFill>
              </a:defRPr>
            </a:lvl1pPr>
          </a:lstStyle>
          <a:p>
            <a:r>
              <a:rPr lang="es-ES"/>
              <a:t>Haga clic para modificar el estilo de título del patrón</a:t>
            </a:r>
            <a:endParaRPr lang="en-US" dirty="0"/>
          </a:p>
        </p:txBody>
      </p:sp>
      <p:sp>
        <p:nvSpPr>
          <p:cNvPr id="4" name="Rectángulo 3"/>
          <p:cNvSpPr/>
          <p:nvPr/>
        </p:nvSpPr>
        <p:spPr>
          <a:xfrm>
            <a:off x="0" y="6192688"/>
            <a:ext cx="9144000" cy="692696"/>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a:t>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
        <p:nvSpPr>
          <p:cNvPr id="3" name="Marcador de contenido 2"/>
          <p:cNvSpPr>
            <a:spLocks noGrp="1"/>
          </p:cNvSpPr>
          <p:nvPr>
            <p:ph sz="quarter" idx="10"/>
          </p:nvPr>
        </p:nvSpPr>
        <p:spPr>
          <a:xfrm>
            <a:off x="457200" y="1196975"/>
            <a:ext cx="8229600" cy="4679950"/>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Marcador de texto 8"/>
          <p:cNvSpPr>
            <a:spLocks noGrp="1"/>
          </p:cNvSpPr>
          <p:nvPr>
            <p:ph type="body" sz="quarter" idx="11"/>
          </p:nvPr>
        </p:nvSpPr>
        <p:spPr>
          <a:xfrm>
            <a:off x="457200" y="6398603"/>
            <a:ext cx="8229600" cy="288032"/>
          </a:xfrm>
          <a:prstGeom prst="rect">
            <a:avLst/>
          </a:prstGeom>
        </p:spPr>
        <p:txBody>
          <a:bodyPr/>
          <a:lstStyle>
            <a:lvl1pPr marL="0" indent="0" algn="ctr">
              <a:buNone/>
              <a:defRPr sz="1400" b="1">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116185498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7" name="Rectángulo 6"/>
          <p:cNvSpPr/>
          <p:nvPr/>
        </p:nvSpPr>
        <p:spPr>
          <a:xfrm>
            <a:off x="0" y="1"/>
            <a:ext cx="9144000" cy="3946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bg1">
                  <a:lumMod val="50000"/>
                </a:schemeClr>
              </a:solidFill>
            </a:endParaRPr>
          </a:p>
        </p:txBody>
      </p:sp>
      <p:sp>
        <p:nvSpPr>
          <p:cNvPr id="5" name="TextBox 4"/>
          <p:cNvSpPr txBox="1"/>
          <p:nvPr/>
        </p:nvSpPr>
        <p:spPr>
          <a:xfrm>
            <a:off x="2288357" y="3230703"/>
            <a:ext cx="4649799" cy="646331"/>
          </a:xfrm>
          <a:prstGeom prst="rect">
            <a:avLst/>
          </a:prstGeom>
          <a:noFill/>
        </p:spPr>
        <p:txBody>
          <a:bodyPr wrap="none" rtlCol="0">
            <a:spAutoFit/>
          </a:bodyPr>
          <a:lstStyle/>
          <a:p>
            <a:r>
              <a:rPr lang="en-US" sz="3600" b="1" dirty="0">
                <a:solidFill>
                  <a:schemeClr val="bg1"/>
                </a:solidFill>
              </a:rPr>
              <a:t>Gracias por su atención</a:t>
            </a:r>
          </a:p>
        </p:txBody>
      </p:sp>
      <p:pic>
        <p:nvPicPr>
          <p:cNvPr id="8" name="Imagen 7"/>
          <p:cNvPicPr>
            <a:picLocks noChangeAspect="1"/>
          </p:cNvPicPr>
          <p:nvPr/>
        </p:nvPicPr>
        <p:blipFill>
          <a:blip r:embed="rId2" cstate="print"/>
          <a:stretch>
            <a:fillRect/>
          </a:stretch>
        </p:blipFill>
        <p:spPr>
          <a:xfrm>
            <a:off x="7164288" y="4866661"/>
            <a:ext cx="1591143" cy="1586366"/>
          </a:xfrm>
          <a:prstGeom prst="rect">
            <a:avLst/>
          </a:prstGeom>
        </p:spPr>
      </p:pic>
      <p:sp>
        <p:nvSpPr>
          <p:cNvPr id="2" name="Rectángulo 1"/>
          <p:cNvSpPr/>
          <p:nvPr/>
        </p:nvSpPr>
        <p:spPr>
          <a:xfrm>
            <a:off x="2110683" y="3929541"/>
            <a:ext cx="500515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lumMod val="65000"/>
                  </a:schemeClr>
                </a:solidFill>
              </a:rPr>
              <a:t>https://www.is4k.es/programas/cibercooperantes</a:t>
            </a:r>
          </a:p>
        </p:txBody>
      </p:sp>
      <p:sp>
        <p:nvSpPr>
          <p:cNvPr id="16" name="17 CuadroTexto"/>
          <p:cNvSpPr txBox="1"/>
          <p:nvPr/>
        </p:nvSpPr>
        <p:spPr>
          <a:xfrm>
            <a:off x="1836676" y="1930822"/>
            <a:ext cx="7416824" cy="1163395"/>
          </a:xfrm>
          <a:prstGeom prst="rect">
            <a:avLst/>
          </a:prstGeom>
          <a:noFill/>
        </p:spPr>
        <p:txBody>
          <a:bodyPr wrap="square" rtlCol="0">
            <a:spAutoFit/>
          </a:bodyPr>
          <a:lstStyle/>
          <a:p>
            <a:pPr algn="r">
              <a:lnSpc>
                <a:spcPct val="120000"/>
              </a:lnSpc>
            </a:pPr>
            <a:r>
              <a:rPr lang="es-ES" sz="4000" b="1" dirty="0">
                <a:solidFill>
                  <a:prstClr val="white"/>
                </a:solidFill>
              </a:rPr>
              <a:t>Escuela Cibersegura</a:t>
            </a:r>
          </a:p>
          <a:p>
            <a:pPr algn="r">
              <a:lnSpc>
                <a:spcPct val="120000"/>
              </a:lnSpc>
            </a:pPr>
            <a:r>
              <a:rPr lang="es-ES" sz="1600" dirty="0">
                <a:solidFill>
                  <a:prstClr val="white"/>
                </a:solidFill>
              </a:rPr>
              <a:t>Promoción del uso seguro y responsable de Internet entre los menores</a:t>
            </a:r>
          </a:p>
        </p:txBody>
      </p:sp>
      <p:sp>
        <p:nvSpPr>
          <p:cNvPr id="18" name="Redondear rectángulo de esquina del mismo lado 32"/>
          <p:cNvSpPr/>
          <p:nvPr/>
        </p:nvSpPr>
        <p:spPr>
          <a:xfrm>
            <a:off x="1835696" y="1894307"/>
            <a:ext cx="7308304" cy="1359414"/>
          </a:xfrm>
          <a:prstGeom prst="round2SameRect">
            <a:avLst/>
          </a:prstGeom>
          <a:solidFill>
            <a:srgbClr val="DD3137"/>
          </a:solidFill>
          <a:ln>
            <a:solidFill>
              <a:schemeClr val="accent1"/>
            </a:solidFill>
          </a:ln>
          <a:effectLst>
            <a:outerShdw blurRad="40000" dist="23000" dir="5400000" rotWithShape="0">
              <a:srgbClr val="000000">
                <a:alpha val="35000"/>
              </a:srgbClr>
            </a:outerShdw>
            <a:reflection blurRad="6350" stA="0" endPos="40000" dist="1016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endParaRPr>
          </a:p>
        </p:txBody>
      </p:sp>
      <p:sp>
        <p:nvSpPr>
          <p:cNvPr id="19" name="17 CuadroTexto"/>
          <p:cNvSpPr txBox="1"/>
          <p:nvPr/>
        </p:nvSpPr>
        <p:spPr>
          <a:xfrm>
            <a:off x="1548644" y="2049581"/>
            <a:ext cx="7416824" cy="1163395"/>
          </a:xfrm>
          <a:prstGeom prst="rect">
            <a:avLst/>
          </a:prstGeom>
          <a:noFill/>
        </p:spPr>
        <p:txBody>
          <a:bodyPr wrap="square" rtlCol="0">
            <a:spAutoFit/>
          </a:bodyPr>
          <a:lstStyle/>
          <a:p>
            <a:pPr algn="r">
              <a:lnSpc>
                <a:spcPct val="120000"/>
              </a:lnSpc>
            </a:pPr>
            <a:r>
              <a:rPr lang="es-ES" sz="4000" b="1" dirty="0" err="1">
                <a:solidFill>
                  <a:prstClr val="white"/>
                </a:solidFill>
                <a:latin typeface="Trebuchet MS" pitchFamily="34" charset="0"/>
              </a:rPr>
              <a:t>Cibercooperantes</a:t>
            </a:r>
            <a:endParaRPr lang="es-ES" sz="4000" b="1" dirty="0">
              <a:solidFill>
                <a:prstClr val="white"/>
              </a:solidFill>
              <a:latin typeface="Trebuchet MS" pitchFamily="34" charset="0"/>
            </a:endParaRPr>
          </a:p>
          <a:p>
            <a:pPr algn="r">
              <a:lnSpc>
                <a:spcPct val="120000"/>
              </a:lnSpc>
            </a:pPr>
            <a:r>
              <a:rPr lang="es-ES" sz="1600" dirty="0">
                <a:solidFill>
                  <a:prstClr val="white"/>
                </a:solidFill>
                <a:latin typeface="Trebuchet MS" pitchFamily="34" charset="0"/>
              </a:rPr>
              <a:t>contacto@is4k.es</a:t>
            </a:r>
          </a:p>
        </p:txBody>
      </p:sp>
      <p:pic>
        <p:nvPicPr>
          <p:cNvPr id="3" name="Imagen 2"/>
          <p:cNvPicPr>
            <a:picLocks noChangeAspect="1"/>
          </p:cNvPicPr>
          <p:nvPr/>
        </p:nvPicPr>
        <p:blipFill>
          <a:blip r:embed="rId3" cstate="print"/>
          <a:stretch>
            <a:fillRect/>
          </a:stretch>
        </p:blipFill>
        <p:spPr>
          <a:xfrm>
            <a:off x="862553" y="326448"/>
            <a:ext cx="2275114" cy="2275114"/>
          </a:xfrm>
          <a:prstGeom prst="rect">
            <a:avLst/>
          </a:prstGeom>
        </p:spPr>
      </p:pic>
      <p:pic>
        <p:nvPicPr>
          <p:cNvPr id="12" name="Imagen 11"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9952" y="5844330"/>
            <a:ext cx="1971250" cy="612000"/>
          </a:xfrm>
          <a:prstGeom prst="rect">
            <a:avLst/>
          </a:prstGeom>
          <a:noFill/>
          <a:ln>
            <a:noFill/>
          </a:ln>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0" y="5841027"/>
            <a:ext cx="2282131" cy="612000"/>
          </a:xfrm>
          <a:prstGeom prst="rect">
            <a:avLst/>
          </a:prstGeom>
        </p:spPr>
      </p:pic>
      <p:grpSp>
        <p:nvGrpSpPr>
          <p:cNvPr id="9" name="Grupo 8"/>
          <p:cNvGrpSpPr/>
          <p:nvPr userDrawn="1"/>
        </p:nvGrpSpPr>
        <p:grpSpPr>
          <a:xfrm>
            <a:off x="2843808" y="4424650"/>
            <a:ext cx="3024336" cy="892552"/>
            <a:chOff x="251520" y="4696688"/>
            <a:chExt cx="3024336" cy="892552"/>
          </a:xfrm>
        </p:grpSpPr>
        <p:sp>
          <p:nvSpPr>
            <p:cNvPr id="17" name="17 CuadroTexto"/>
            <p:cNvSpPr txBox="1"/>
            <p:nvPr userDrawn="1"/>
          </p:nvSpPr>
          <p:spPr>
            <a:xfrm>
              <a:off x="610454" y="4696688"/>
              <a:ext cx="2665402" cy="892552"/>
            </a:xfrm>
            <a:prstGeom prst="rect">
              <a:avLst/>
            </a:prstGeom>
            <a:noFill/>
          </p:spPr>
          <p:txBody>
            <a:bodyPr wrap="square" rtlCol="0">
              <a:spAutoFit/>
            </a:bodyPr>
            <a:lstStyle/>
            <a:p>
              <a:pPr>
                <a:lnSpc>
                  <a:spcPct val="100000"/>
                </a:lnSpc>
              </a:pPr>
              <a:r>
                <a:rPr lang="es-ES" sz="1700" b="1" dirty="0">
                  <a:solidFill>
                    <a:schemeClr val="bg1">
                      <a:lumMod val="65000"/>
                    </a:schemeClr>
                  </a:solidFill>
                  <a:latin typeface="Trebuchet MS" pitchFamily="34" charset="0"/>
                </a:rPr>
                <a:t>Internet Segura </a:t>
              </a:r>
              <a:r>
                <a:rPr lang="es-ES" sz="1700" b="1" dirty="0" err="1">
                  <a:solidFill>
                    <a:schemeClr val="bg1">
                      <a:lumMod val="65000"/>
                    </a:schemeClr>
                  </a:solidFill>
                  <a:latin typeface="Trebuchet MS" pitchFamily="34" charset="0"/>
                </a:rPr>
                <a:t>for</a:t>
              </a:r>
              <a:r>
                <a:rPr lang="es-ES" sz="1700" b="1" dirty="0">
                  <a:solidFill>
                    <a:schemeClr val="bg1">
                      <a:lumMod val="65000"/>
                    </a:schemeClr>
                  </a:solidFill>
                  <a:latin typeface="Trebuchet MS" pitchFamily="34" charset="0"/>
                </a:rPr>
                <a:t> </a:t>
              </a:r>
              <a:r>
                <a:rPr lang="es-ES" sz="1700" b="1" dirty="0" err="1">
                  <a:solidFill>
                    <a:schemeClr val="bg1">
                      <a:lumMod val="65000"/>
                    </a:schemeClr>
                  </a:solidFill>
                  <a:latin typeface="Trebuchet MS" pitchFamily="34" charset="0"/>
                </a:rPr>
                <a:t>Kids</a:t>
              </a:r>
              <a:endParaRPr lang="es-ES" sz="1700" b="1" dirty="0">
                <a:solidFill>
                  <a:schemeClr val="bg1">
                    <a:lumMod val="65000"/>
                  </a:schemeClr>
                </a:solidFill>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chemeClr val="bg1">
                    <a:lumMod val="65000"/>
                  </a:schemeClr>
                </a:solidFill>
                <a:latin typeface="Trebuchet MS" pitchFamily="34" charset="0"/>
              </a:endParaRPr>
            </a:p>
            <a:p>
              <a:pPr>
                <a:lnSpc>
                  <a:spcPct val="100000"/>
                </a:lnSpc>
              </a:pPr>
              <a:r>
                <a:rPr lang="es-ES" sz="1700" b="1" dirty="0">
                  <a:solidFill>
                    <a:schemeClr val="bg1">
                      <a:lumMod val="65000"/>
                    </a:schemeClr>
                  </a:solidFill>
                  <a:latin typeface="Trebuchet MS" pitchFamily="34" charset="0"/>
                </a:rPr>
                <a:t>@is4k</a:t>
              </a:r>
            </a:p>
          </p:txBody>
        </p:sp>
        <p:pic>
          <p:nvPicPr>
            <p:cNvPr id="21" name="Imagen 20">
              <a:hlinkClick r:id="rId6"/>
            </p:cNvPr>
            <p:cNvPicPr>
              <a:picLocks noChangeAspect="1"/>
            </p:cNvPicPr>
            <p:nvPr userDrawn="1"/>
          </p:nvPicPr>
          <p:blipFill>
            <a:blip r:embed="rId7" cstate="print"/>
            <a:stretch>
              <a:fillRect/>
            </a:stretch>
          </p:blipFill>
          <p:spPr>
            <a:xfrm>
              <a:off x="251520" y="4732609"/>
              <a:ext cx="295835" cy="307213"/>
            </a:xfrm>
            <a:prstGeom prst="rect">
              <a:avLst/>
            </a:prstGeom>
          </p:spPr>
        </p:pic>
        <p:pic>
          <p:nvPicPr>
            <p:cNvPr id="22" name="Imagen 21">
              <a:hlinkClick r:id="rId8"/>
            </p:cNvPr>
            <p:cNvPicPr>
              <a:picLocks noChangeAspect="1"/>
            </p:cNvPicPr>
            <p:nvPr userDrawn="1"/>
          </p:nvPicPr>
          <p:blipFill>
            <a:blip r:embed="rId9" cstate="print"/>
            <a:stretch>
              <a:fillRect/>
            </a:stretch>
          </p:blipFill>
          <p:spPr>
            <a:xfrm>
              <a:off x="251521" y="5255915"/>
              <a:ext cx="307213" cy="307213"/>
            </a:xfrm>
            <a:prstGeom prst="rect">
              <a:avLst/>
            </a:prstGeom>
          </p:spPr>
        </p:pic>
      </p:grpSp>
    </p:spTree>
    <p:extLst>
      <p:ext uri="{BB962C8B-B14F-4D97-AF65-F5344CB8AC3E}">
        <p14:creationId xmlns:p14="http://schemas.microsoft.com/office/powerpoint/2010/main" val="50693524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Rectángulo 18"/>
          <p:cNvSpPr/>
          <p:nvPr userDrawn="1"/>
        </p:nvSpPr>
        <p:spPr>
          <a:xfrm>
            <a:off x="284684" y="847724"/>
            <a:ext cx="8535788" cy="5188817"/>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DD3137"/>
              </a:solidFill>
            </a:endParaRPr>
          </a:p>
        </p:txBody>
      </p:sp>
      <p:sp>
        <p:nvSpPr>
          <p:cNvPr id="4" name="Rectangle 3"/>
          <p:cNvSpPr>
            <a:spLocks noChangeArrowheads="1"/>
          </p:cNvSpPr>
          <p:nvPr userDrawn="1"/>
        </p:nvSpPr>
        <p:spPr bwMode="auto">
          <a:xfrm>
            <a:off x="284684" y="855762"/>
            <a:ext cx="8535788" cy="517269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9pPr>
          </a:lstStyle>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presente publicación pertenece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(Instituto Nacional de Ciberseguridad)</a:t>
            </a:r>
            <a:r>
              <a:rPr lang="es-ES" sz="1600" dirty="0">
                <a:effectLst/>
                <a:latin typeface="Calibri" panose="020F0502020204030204" pitchFamily="34" charset="0"/>
                <a:ea typeface="Calibri" panose="020F0502020204030204" pitchFamily="34" charset="0"/>
                <a:cs typeface="Times New Roman" panose="02020603050405020304" pitchFamily="18" charset="0"/>
              </a:rPr>
              <a:t> y está bajo una licencia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Reconocimiento-No Comercial-Compartir Igual 4.0 Internacional de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Creative</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Commons</a:t>
            </a:r>
            <a:r>
              <a:rPr lang="es-ES" sz="1600" dirty="0">
                <a:effectLst/>
                <a:latin typeface="Calibri" panose="020F0502020204030204" pitchFamily="34" charset="0"/>
                <a:ea typeface="Calibri" panose="020F0502020204030204" pitchFamily="34" charset="0"/>
                <a:cs typeface="Times New Roman" panose="02020603050405020304" pitchFamily="18" charset="0"/>
              </a:rPr>
              <a:t>. Por esta razón está permitido copiar, distribuir y comunicar públicamente esta obra bajo las condiciones siguientes:</a:t>
            </a:r>
          </a:p>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contenido de esta publicación se puede reproducir total o parcialmente por terceros, citando su procedencia y haciendo referencia expresa tanto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y </a:t>
            </a:r>
            <a:r>
              <a:rPr lang="es-ES" sz="1600" dirty="0">
                <a:effectLst/>
                <a:latin typeface="Calibri" panose="020F0502020204030204" pitchFamily="34" charset="0"/>
                <a:ea typeface="Calibri" panose="020F0502020204030204" pitchFamily="34" charset="0"/>
                <a:cs typeface="Times New Roman" panose="02020603050405020304" pitchFamily="18" charset="0"/>
              </a:rPr>
              <a:t>la iniciativa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Internet Segura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Kids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(IS4K)</a:t>
            </a:r>
            <a:r>
              <a:rPr lang="es-ES" sz="1600" dirty="0">
                <a:effectLst/>
                <a:latin typeface="Calibri" panose="020F0502020204030204" pitchFamily="34" charset="0"/>
                <a:ea typeface="Calibri" panose="020F0502020204030204" pitchFamily="34" charset="0"/>
                <a:cs typeface="Times New Roman" panose="02020603050405020304" pitchFamily="18" charset="0"/>
              </a:rPr>
              <a:t> como a sus sitios web: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https://www.incibe.es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dirty="0">
                <a:effectLst/>
                <a:latin typeface="Calibri" panose="020F0502020204030204" pitchFamily="34" charset="0"/>
                <a:ea typeface="Calibri" panose="020F0502020204030204" pitchFamily="34" charset="0"/>
                <a:cs typeface="Times New Roman" panose="02020603050405020304" pitchFamily="18" charset="0"/>
              </a:rPr>
              <a:t>y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https://www.is4k.es</a:t>
            </a:r>
            <a:r>
              <a:rPr lang="es-ES" sz="1600" dirty="0">
                <a:effectLst/>
                <a:latin typeface="Calibri" panose="020F0502020204030204" pitchFamily="34" charset="0"/>
                <a:ea typeface="Calibri" panose="020F0502020204030204" pitchFamily="34" charset="0"/>
                <a:cs typeface="Times New Roman" panose="02020603050405020304" pitchFamily="18" charset="0"/>
              </a:rPr>
              <a:t>. Dicho reconocimiento no podrá en ningún caso sugerir que INCIBE presta apoyo a dicho tercero o apoya el uso que hace de su obra.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Uso No Comercial</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material original y los trabajos derivados pueden ser distribuidos, copiados y exhibidos mientras su uso no tenga fines comerciales.</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Compartir Igual</a:t>
            </a:r>
            <a:r>
              <a:rPr lang="es-ES" sz="1600" dirty="0">
                <a:effectLst/>
                <a:latin typeface="Calibri" panose="020F0502020204030204" pitchFamily="34" charset="0"/>
                <a:ea typeface="Calibri" panose="020F0502020204030204" pitchFamily="34" charset="0"/>
                <a:cs typeface="Times New Roman" panose="02020603050405020304" pitchFamily="18" charset="0"/>
              </a:rPr>
              <a:t>. Si altera o transforma esta obra, o genera una obra derivada, sólo puede distribuirla bajo esta misma licencia.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Al reutilizar o distribuir la obra, tiene que dejar bien claro los términos de la licencia de esta obra. Alguna de estas condiciones puede no aplicarse si se obtiene el permiso de INCIBE como titular de los derechos de autor.</a:t>
            </a:r>
          </a:p>
          <a:p>
            <a:pPr algn="l">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Texto completo de la licencia: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4"/>
              </a:rPr>
              <a:t>https://creativecommons.org/licenses/by-nc-sa/4.0/deed.es_ES</a:t>
            </a: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s-ES" altLang="es-E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p:cNvSpPr>
            <a:spLocks noChangeArrowheads="1"/>
          </p:cNvSpPr>
          <p:nvPr userDrawn="1"/>
        </p:nvSpPr>
        <p:spPr bwMode="auto">
          <a:xfrm>
            <a:off x="404501" y="188640"/>
            <a:ext cx="48013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3200" b="1" i="0" u="none" strike="noStrike" cap="none" normalizeH="0" baseline="0" dirty="0">
                <a:ln>
                  <a:noFill/>
                </a:ln>
                <a:solidFill>
                  <a:srgbClr val="DD3137"/>
                </a:solidFill>
                <a:effectLst/>
                <a:latin typeface="Trebuchet MS" panose="020B0603020202020204" pitchFamily="34" charset="0"/>
                <a:ea typeface="Calibri" panose="020F0502020204030204" pitchFamily="34" charset="0"/>
                <a:cs typeface="Times New Roman" panose="02020603050405020304" pitchFamily="18" charset="0"/>
              </a:rPr>
              <a:t>Licencia de contenidos</a:t>
            </a:r>
            <a:r>
              <a:rPr kumimoji="0" lang="es-ES" altLang="es-ES" sz="3200" b="1" i="0" u="none" strike="noStrike" cap="none" normalizeH="0" baseline="0" dirty="0">
                <a:ln>
                  <a:noFill/>
                </a:ln>
                <a:solidFill>
                  <a:srgbClr val="007AC6"/>
                </a:solidFill>
                <a:effectLst/>
                <a:latin typeface="Trebuchet MS" panose="020B0603020202020204" pitchFamily="34" charset="0"/>
                <a:ea typeface="Calibri" panose="020F0502020204030204" pitchFamily="34" charset="0"/>
                <a:cs typeface="Times New Roman" panose="02020603050405020304" pitchFamily="18" charset="0"/>
              </a:rPr>
              <a:t>	</a:t>
            </a:r>
            <a:endParaRPr kumimoji="0" lang="es-ES" altLang="es-ES" sz="3200" b="0" i="0" u="none" strike="noStrike" cap="none" normalizeH="0" baseline="0" dirty="0">
              <a:ln>
                <a:noFill/>
              </a:ln>
              <a:solidFill>
                <a:schemeClr val="tx1"/>
              </a:solidFill>
              <a:effectLst/>
              <a:latin typeface="Trebuchet MS" panose="020B0603020202020204" pitchFamily="34" charset="0"/>
            </a:endParaRPr>
          </a:p>
        </p:txBody>
      </p:sp>
      <p:pic>
        <p:nvPicPr>
          <p:cNvPr id="7" name="Imagen 6" descr="http://mirrors.creativecommons.org/presskit/buttons/88x31/png/by-nc-sa.eu.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91722" y="220436"/>
            <a:ext cx="142875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304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0893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772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si.es/"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865029" y="2753023"/>
            <a:ext cx="5343705" cy="1900113"/>
          </a:xfrm>
        </p:spPr>
        <p:txBody>
          <a:bodyPr/>
          <a:lstStyle/>
          <a:p>
            <a:r>
              <a:rPr lang="es-ES" dirty="0"/>
              <a:t>Uso excesivo de las TIC</a:t>
            </a:r>
          </a:p>
        </p:txBody>
      </p:sp>
      <p:pic>
        <p:nvPicPr>
          <p:cNvPr id="4" name="Imagen 3">
            <a:extLst>
              <a:ext uri="{FF2B5EF4-FFF2-40B4-BE49-F238E27FC236}">
                <a16:creationId xmlns:a16="http://schemas.microsoft.com/office/drawing/2014/main" id="{5D0B1B73-73DB-4C20-A07C-F4DD1167C49C}"/>
              </a:ext>
            </a:extLst>
          </p:cNvPr>
          <p:cNvPicPr>
            <a:picLocks noChangeAspect="1"/>
          </p:cNvPicPr>
          <p:nvPr/>
        </p:nvPicPr>
        <p:blipFill rotWithShape="1">
          <a:blip r:embed="rId5"/>
          <a:srcRect l="11811" t="23006" r="2352" b="18195"/>
          <a:stretch/>
        </p:blipFill>
        <p:spPr>
          <a:xfrm>
            <a:off x="1763688" y="3356992"/>
            <a:ext cx="6768752" cy="2608143"/>
          </a:xfrm>
          <a:prstGeom prst="rect">
            <a:avLst/>
          </a:prstGeom>
        </p:spPr>
      </p:pic>
      <p:pic>
        <p:nvPicPr>
          <p:cNvPr id="2" name="102- Nirvana - Smells Like Teen Spirit">
            <a:hlinkClick r:id="" action="ppaction://media"/>
            <a:extLst>
              <a:ext uri="{FF2B5EF4-FFF2-40B4-BE49-F238E27FC236}">
                <a16:creationId xmlns:a16="http://schemas.microsoft.com/office/drawing/2014/main" id="{D5562925-45FB-43ED-B695-CEDE3CD10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32081" y="1152079"/>
            <a:ext cx="609600" cy="609600"/>
          </a:xfrm>
          <a:prstGeom prst="rect">
            <a:avLst/>
          </a:prstGeom>
        </p:spPr>
      </p:pic>
    </p:spTree>
    <p:extLst>
      <p:ext uri="{BB962C8B-B14F-4D97-AF65-F5344CB8AC3E}">
        <p14:creationId xmlns:p14="http://schemas.microsoft.com/office/powerpoint/2010/main" val="4344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5"/>
          <p:cNvSpPr txBox="1">
            <a:spLocks/>
          </p:cNvSpPr>
          <p:nvPr/>
        </p:nvSpPr>
        <p:spPr>
          <a:xfrm>
            <a:off x="5943021" y="3675608"/>
            <a:ext cx="2432908" cy="1625600"/>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1" dirty="0">
                <a:solidFill>
                  <a:srgbClr val="EF9FA1"/>
                </a:solidFill>
                <a:latin typeface="Arial Black"/>
                <a:cs typeface="Arial Black"/>
              </a:rPr>
              <a:t>01</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pic>
        <p:nvPicPr>
          <p:cNvPr id="13" name="13 Marcador de contenido"/>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72" y="1572702"/>
            <a:ext cx="5008418" cy="3341716"/>
          </a:xfrm>
          <a:prstGeom prst="rect">
            <a:avLst/>
          </a:prstGeom>
          <a:ln>
            <a:noFill/>
          </a:ln>
          <a:effectLst>
            <a:outerShdw blurRad="292100" dist="139700" dir="2700000" algn="tl" rotWithShape="0">
              <a:srgbClr val="333333">
                <a:alpha val="65000"/>
              </a:srgbClr>
            </a:outerShdw>
          </a:effectLst>
        </p:spPr>
      </p:pic>
      <p:sp>
        <p:nvSpPr>
          <p:cNvPr id="15" name="3 Marcador de contenido"/>
          <p:cNvSpPr>
            <a:spLocks noGrp="1"/>
          </p:cNvSpPr>
          <p:nvPr/>
        </p:nvSpPr>
        <p:spPr>
          <a:xfrm>
            <a:off x="5436096" y="1572702"/>
            <a:ext cx="3446758" cy="1871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dirty="0">
                <a:solidFill>
                  <a:schemeClr val="tx1">
                    <a:lumMod val="65000"/>
                    <a:lumOff val="35000"/>
                  </a:schemeClr>
                </a:solidFill>
                <a:latin typeface="Calibri" panose="020F0502020204030204" pitchFamily="34" charset="0"/>
              </a:rPr>
              <a:t>No se obsesione con </a:t>
            </a:r>
            <a:r>
              <a:rPr lang="es-ES" sz="3600" b="1" dirty="0">
                <a:solidFill>
                  <a:srgbClr val="DD3137"/>
                </a:solidFill>
                <a:latin typeface="Calibri" panose="020F0502020204030204" pitchFamily="34" charset="0"/>
              </a:rPr>
              <a:t>conectarse</a:t>
            </a:r>
            <a:r>
              <a:rPr lang="es-ES" sz="3600" dirty="0">
                <a:solidFill>
                  <a:srgbClr val="DD3137"/>
                </a:solidFill>
                <a:latin typeface="Calibri" panose="020F0502020204030204" pitchFamily="34" charset="0"/>
              </a:rPr>
              <a:t> </a:t>
            </a:r>
          </a:p>
          <a:p>
            <a:pPr marL="0" indent="0" algn="ctr">
              <a:buNone/>
            </a:pPr>
            <a:r>
              <a:rPr lang="es-ES" sz="3600" dirty="0">
                <a:solidFill>
                  <a:schemeClr val="tx1">
                    <a:lumMod val="65000"/>
                    <a:lumOff val="35000"/>
                  </a:schemeClr>
                </a:solidFill>
                <a:latin typeface="Calibri" panose="020F0502020204030204" pitchFamily="34" charset="0"/>
              </a:rPr>
              <a:t>a “todas horas”.</a:t>
            </a:r>
          </a:p>
        </p:txBody>
      </p:sp>
      <p:sp>
        <p:nvSpPr>
          <p:cNvPr id="7" name="3 Marcador de contenido">
            <a:extLst>
              <a:ext uri="{FF2B5EF4-FFF2-40B4-BE49-F238E27FC236}">
                <a16:creationId xmlns:a16="http://schemas.microsoft.com/office/drawing/2014/main" id="{5AE1249A-77C5-44DF-B54E-A5C82A099700}"/>
              </a:ext>
            </a:extLst>
          </p:cNvPr>
          <p:cNvSpPr>
            <a:spLocks noGrp="1"/>
          </p:cNvSpPr>
          <p:nvPr/>
        </p:nvSpPr>
        <p:spPr>
          <a:xfrm>
            <a:off x="1619672" y="5373216"/>
            <a:ext cx="5760640" cy="863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1800" dirty="0">
                <a:solidFill>
                  <a:schemeClr val="tx1">
                    <a:lumMod val="65000"/>
                    <a:lumOff val="35000"/>
                  </a:schemeClr>
                </a:solidFill>
                <a:latin typeface="Calibri" panose="020F0502020204030204" pitchFamily="34" charset="0"/>
              </a:rPr>
              <a:t>Replantéate las notificaciones</a:t>
            </a:r>
            <a:br>
              <a:rPr lang="es-ES" sz="1800" dirty="0">
                <a:solidFill>
                  <a:schemeClr val="tx1">
                    <a:lumMod val="65000"/>
                    <a:lumOff val="35000"/>
                  </a:schemeClr>
                </a:solidFill>
                <a:latin typeface="Calibri" panose="020F0502020204030204" pitchFamily="34" charset="0"/>
              </a:rPr>
            </a:br>
            <a:r>
              <a:rPr lang="es-ES" sz="1800" dirty="0">
                <a:solidFill>
                  <a:schemeClr val="tx1">
                    <a:lumMod val="65000"/>
                    <a:lumOff val="35000"/>
                  </a:schemeClr>
                </a:solidFill>
                <a:latin typeface="Calibri" panose="020F0502020204030204" pitchFamily="34" charset="0"/>
              </a:rPr>
              <a:t>Imagen, vibración y sonido</a:t>
            </a:r>
          </a:p>
        </p:txBody>
      </p:sp>
    </p:spTree>
    <p:extLst>
      <p:ext uri="{BB962C8B-B14F-4D97-AF65-F5344CB8AC3E}">
        <p14:creationId xmlns:p14="http://schemas.microsoft.com/office/powerpoint/2010/main" val="138506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2" y="1216317"/>
            <a:ext cx="5733995" cy="4012770"/>
          </a:xfrm>
          <a:prstGeom prst="rect">
            <a:avLst/>
          </a:prstGeom>
        </p:spPr>
      </p:pic>
      <p:sp>
        <p:nvSpPr>
          <p:cNvPr id="10" name="Marcador de texto 5"/>
          <p:cNvSpPr txBox="1">
            <a:spLocks/>
          </p:cNvSpPr>
          <p:nvPr/>
        </p:nvSpPr>
        <p:spPr>
          <a:xfrm>
            <a:off x="4644008" y="1931383"/>
            <a:ext cx="2432908" cy="1653123"/>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02</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3" name="3 Marcador de contenido"/>
          <p:cNvSpPr>
            <a:spLocks noGrp="1"/>
          </p:cNvSpPr>
          <p:nvPr/>
        </p:nvSpPr>
        <p:spPr>
          <a:xfrm>
            <a:off x="4034813" y="3518095"/>
            <a:ext cx="4614664" cy="2123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dirty="0">
                <a:solidFill>
                  <a:schemeClr val="tx1">
                    <a:lumMod val="65000"/>
                    <a:lumOff val="35000"/>
                  </a:schemeClr>
                </a:solidFill>
              </a:rPr>
              <a:t>Controla el </a:t>
            </a:r>
            <a:r>
              <a:rPr lang="es-ES" sz="3600" b="1" dirty="0">
                <a:solidFill>
                  <a:srgbClr val="DD3137"/>
                </a:solidFill>
              </a:rPr>
              <a:t>tiempo</a:t>
            </a:r>
            <a:r>
              <a:rPr lang="es-ES" sz="3600" b="1" dirty="0">
                <a:solidFill>
                  <a:schemeClr val="tx1">
                    <a:lumMod val="65000"/>
                    <a:lumOff val="35000"/>
                  </a:schemeClr>
                </a:solidFill>
              </a:rPr>
              <a:t> </a:t>
            </a:r>
            <a:r>
              <a:rPr lang="es-ES" sz="3600" dirty="0">
                <a:solidFill>
                  <a:schemeClr val="tx1">
                    <a:lumMod val="65000"/>
                    <a:lumOff val="35000"/>
                  </a:schemeClr>
                </a:solidFill>
              </a:rPr>
              <a:t>que está conectado</a:t>
            </a:r>
          </a:p>
        </p:txBody>
      </p:sp>
    </p:spTree>
    <p:extLst>
      <p:ext uri="{BB962C8B-B14F-4D97-AF65-F5344CB8AC3E}">
        <p14:creationId xmlns:p14="http://schemas.microsoft.com/office/powerpoint/2010/main" val="198868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9781" y="1368238"/>
            <a:ext cx="5468363" cy="3860962"/>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012161" y="4412121"/>
            <a:ext cx="2432908" cy="1625600"/>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03</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012161" y="764704"/>
            <a:ext cx="2958333" cy="49294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dirty="0" err="1">
                <a:solidFill>
                  <a:schemeClr val="tx1">
                    <a:lumMod val="65000"/>
                    <a:lumOff val="35000"/>
                  </a:schemeClr>
                </a:solidFill>
              </a:rPr>
              <a:t>Séa</a:t>
            </a:r>
            <a:r>
              <a:rPr lang="es-ES" sz="3600" dirty="0">
                <a:solidFill>
                  <a:schemeClr val="tx1">
                    <a:lumMod val="65000"/>
                    <a:lumOff val="35000"/>
                  </a:schemeClr>
                </a:solidFill>
              </a:rPr>
              <a:t> consciente del </a:t>
            </a:r>
            <a:r>
              <a:rPr lang="es-ES" sz="3600" b="1" dirty="0">
                <a:solidFill>
                  <a:srgbClr val="DD3137"/>
                </a:solidFill>
              </a:rPr>
              <a:t>número de veces </a:t>
            </a:r>
            <a:r>
              <a:rPr lang="es-ES" sz="3600" dirty="0">
                <a:solidFill>
                  <a:schemeClr val="tx1">
                    <a:lumMod val="65000"/>
                    <a:lumOff val="35000"/>
                  </a:schemeClr>
                </a:solidFill>
              </a:rPr>
              <a:t>que consulta sus aplicaciones  </a:t>
            </a:r>
          </a:p>
        </p:txBody>
      </p:sp>
    </p:spTree>
    <p:extLst>
      <p:ext uri="{BB962C8B-B14F-4D97-AF65-F5344CB8AC3E}">
        <p14:creationId xmlns:p14="http://schemas.microsoft.com/office/powerpoint/2010/main" val="1479159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96752"/>
            <a:ext cx="6048671" cy="4032447"/>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142482" y="3789040"/>
            <a:ext cx="2432908" cy="1581115"/>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04</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502522" y="1124744"/>
            <a:ext cx="2347207" cy="456510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s-ES" sz="3600" dirty="0">
                <a:solidFill>
                  <a:schemeClr val="tx1">
                    <a:lumMod val="65000"/>
                    <a:lumOff val="35000"/>
                  </a:schemeClr>
                </a:solidFill>
              </a:rPr>
              <a:t>Antes de conectarse, </a:t>
            </a:r>
            <a:r>
              <a:rPr lang="es-ES" sz="3600" b="1" dirty="0">
                <a:solidFill>
                  <a:srgbClr val="DD3137"/>
                </a:solidFill>
              </a:rPr>
              <a:t>piense</a:t>
            </a:r>
            <a:r>
              <a:rPr lang="es-ES" sz="3600" dirty="0">
                <a:solidFill>
                  <a:srgbClr val="DD3137"/>
                </a:solidFill>
              </a:rPr>
              <a:t> lo </a:t>
            </a:r>
            <a:r>
              <a:rPr lang="es-ES" sz="3600" dirty="0">
                <a:solidFill>
                  <a:schemeClr val="tx1">
                    <a:lumMod val="65000"/>
                    <a:lumOff val="35000"/>
                  </a:schemeClr>
                </a:solidFill>
              </a:rPr>
              <a:t>qué va a hacer</a:t>
            </a:r>
          </a:p>
        </p:txBody>
      </p:sp>
      <p:sp>
        <p:nvSpPr>
          <p:cNvPr id="7" name="3 Marcador de contenido">
            <a:extLst>
              <a:ext uri="{FF2B5EF4-FFF2-40B4-BE49-F238E27FC236}">
                <a16:creationId xmlns:a16="http://schemas.microsoft.com/office/drawing/2014/main" id="{B793E118-F9C2-4E16-9349-A72D068A53B4}"/>
              </a:ext>
            </a:extLst>
          </p:cNvPr>
          <p:cNvSpPr>
            <a:spLocks noGrp="1"/>
          </p:cNvSpPr>
          <p:nvPr/>
        </p:nvSpPr>
        <p:spPr>
          <a:xfrm>
            <a:off x="1619672" y="5589240"/>
            <a:ext cx="5760640" cy="6477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1800" dirty="0">
                <a:solidFill>
                  <a:schemeClr val="tx1">
                    <a:lumMod val="65000"/>
                    <a:lumOff val="35000"/>
                  </a:schemeClr>
                </a:solidFill>
                <a:latin typeface="Calibri" panose="020F0502020204030204" pitchFamily="34" charset="0"/>
              </a:rPr>
              <a:t>App Forest</a:t>
            </a:r>
          </a:p>
        </p:txBody>
      </p:sp>
    </p:spTree>
    <p:extLst>
      <p:ext uri="{BB962C8B-B14F-4D97-AF65-F5344CB8AC3E}">
        <p14:creationId xmlns:p14="http://schemas.microsoft.com/office/powerpoint/2010/main" val="2253087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2"/>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83972" y="1446246"/>
            <a:ext cx="5916219" cy="3942775"/>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156175" y="4081557"/>
            <a:ext cx="2432908" cy="1653123"/>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05</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2" name="3 Marcador de contenido"/>
          <p:cNvSpPr>
            <a:spLocks noGrp="1"/>
          </p:cNvSpPr>
          <p:nvPr/>
        </p:nvSpPr>
        <p:spPr>
          <a:xfrm>
            <a:off x="6444208" y="507477"/>
            <a:ext cx="2530345" cy="47525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b="1" dirty="0">
                <a:solidFill>
                  <a:srgbClr val="DD3137"/>
                </a:solidFill>
                <a:latin typeface="Calibri" panose="020F0502020204030204" pitchFamily="34" charset="0"/>
              </a:rPr>
              <a:t>Respete horarios </a:t>
            </a:r>
            <a:r>
              <a:rPr lang="es-ES" sz="3600" dirty="0">
                <a:solidFill>
                  <a:schemeClr val="tx1">
                    <a:lumMod val="65000"/>
                    <a:lumOff val="35000"/>
                  </a:schemeClr>
                </a:solidFill>
              </a:rPr>
              <a:t>de sueño, comida, obligaciones </a:t>
            </a:r>
          </a:p>
        </p:txBody>
      </p:sp>
      <p:sp>
        <p:nvSpPr>
          <p:cNvPr id="7" name="3 Marcador de contenido">
            <a:extLst>
              <a:ext uri="{FF2B5EF4-FFF2-40B4-BE49-F238E27FC236}">
                <a16:creationId xmlns:a16="http://schemas.microsoft.com/office/drawing/2014/main" id="{513DBEC8-E066-4955-B7A5-702154E97321}"/>
              </a:ext>
            </a:extLst>
          </p:cNvPr>
          <p:cNvSpPr>
            <a:spLocks noGrp="1"/>
          </p:cNvSpPr>
          <p:nvPr/>
        </p:nvSpPr>
        <p:spPr>
          <a:xfrm>
            <a:off x="1547664" y="5621033"/>
            <a:ext cx="5760640" cy="863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1800" dirty="0">
                <a:solidFill>
                  <a:schemeClr val="tx1">
                    <a:lumMod val="65000"/>
                    <a:lumOff val="35000"/>
                  </a:schemeClr>
                </a:solidFill>
                <a:latin typeface="Calibri" panose="020F0502020204030204" pitchFamily="34" charset="0"/>
              </a:rPr>
              <a:t>Modo nocturno o modo avión directamente</a:t>
            </a:r>
          </a:p>
        </p:txBody>
      </p:sp>
    </p:spTree>
    <p:extLst>
      <p:ext uri="{BB962C8B-B14F-4D97-AF65-F5344CB8AC3E}">
        <p14:creationId xmlns:p14="http://schemas.microsoft.com/office/powerpoint/2010/main" val="141836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41995"/>
            <a:ext cx="5569387" cy="4043190"/>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5580112" y="4317689"/>
            <a:ext cx="2897348" cy="1581115"/>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06</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084168" y="933450"/>
            <a:ext cx="2880319" cy="458969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s-ES" sz="3600" dirty="0">
                <a:solidFill>
                  <a:schemeClr val="tx1">
                    <a:lumMod val="65000"/>
                    <a:lumOff val="35000"/>
                  </a:schemeClr>
                </a:solidFill>
              </a:rPr>
              <a:t>Utiliza Internet como herramienta de ocio… pero </a:t>
            </a:r>
            <a:r>
              <a:rPr lang="es-ES" sz="3600" b="1" dirty="0">
                <a:solidFill>
                  <a:srgbClr val="DD3137"/>
                </a:solidFill>
              </a:rPr>
              <a:t>márcale un horario</a:t>
            </a:r>
          </a:p>
        </p:txBody>
      </p:sp>
    </p:spTree>
    <p:extLst>
      <p:ext uri="{BB962C8B-B14F-4D97-AF65-F5344CB8AC3E}">
        <p14:creationId xmlns:p14="http://schemas.microsoft.com/office/powerpoint/2010/main" val="4048565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82" y="1581474"/>
            <a:ext cx="5055443" cy="3482330"/>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097022" y="3830062"/>
            <a:ext cx="2432908" cy="1581115"/>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1" dirty="0">
                <a:solidFill>
                  <a:srgbClr val="EF9FA1"/>
                </a:solidFill>
                <a:latin typeface="Arial Black"/>
                <a:cs typeface="Arial Black"/>
              </a:rPr>
              <a:t>07</a:t>
            </a:r>
            <a:endParaRPr lang="es-ES" b="1" dirty="0">
              <a:solidFill>
                <a:srgbClr val="EF9FA1"/>
              </a:solidFill>
              <a:latin typeface="Arial Black"/>
              <a:cs typeface="Arial Black"/>
            </a:endParaRPr>
          </a:p>
        </p:txBody>
      </p:sp>
      <p:sp>
        <p:nvSpPr>
          <p:cNvPr id="3" name="Título 2"/>
          <p:cNvSpPr>
            <a:spLocks noGrp="1"/>
          </p:cNvSpPr>
          <p:nvPr>
            <p:ph type="title"/>
          </p:nvPr>
        </p:nvSpPr>
        <p:spPr/>
        <p:txBody>
          <a:bodyPr/>
          <a:lstStyle/>
          <a:p>
            <a:r>
              <a:rPr lang="es-ES" dirty="0"/>
              <a:t>Recomendaciones</a:t>
            </a:r>
          </a:p>
        </p:txBody>
      </p:sp>
      <p:sp>
        <p:nvSpPr>
          <p:cNvPr id="6" name="Marcador de texto 5"/>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5796136" y="692696"/>
            <a:ext cx="3034680" cy="30363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b="1" dirty="0">
                <a:solidFill>
                  <a:srgbClr val="DD3137"/>
                </a:solidFill>
              </a:rPr>
              <a:t>Búscale alternativas </a:t>
            </a:r>
            <a:r>
              <a:rPr lang="es-ES" sz="3600" dirty="0">
                <a:solidFill>
                  <a:schemeClr val="tx1">
                    <a:lumMod val="65000"/>
                    <a:lumOff val="35000"/>
                  </a:schemeClr>
                </a:solidFill>
              </a:rPr>
              <a:t>a Internet para su tiempo libre</a:t>
            </a:r>
          </a:p>
        </p:txBody>
      </p:sp>
    </p:spTree>
    <p:extLst>
      <p:ext uri="{BB962C8B-B14F-4D97-AF65-F5344CB8AC3E}">
        <p14:creationId xmlns:p14="http://schemas.microsoft.com/office/powerpoint/2010/main" val="103065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700808"/>
            <a:ext cx="3987298" cy="3239430"/>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827584" y="3789040"/>
            <a:ext cx="2432908" cy="1653123"/>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08</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9846" y="908720"/>
            <a:ext cx="4536504" cy="46413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b="1" dirty="0">
                <a:solidFill>
                  <a:srgbClr val="DD3137"/>
                </a:solidFill>
              </a:rPr>
              <a:t>Mientras estudia</a:t>
            </a:r>
            <a:r>
              <a:rPr lang="es-ES" sz="3600" dirty="0">
                <a:solidFill>
                  <a:srgbClr val="DD3137"/>
                </a:solidFill>
              </a:rPr>
              <a:t>, que </a:t>
            </a:r>
            <a:r>
              <a:rPr lang="es-ES" sz="3600" b="1" dirty="0">
                <a:solidFill>
                  <a:srgbClr val="DD3137"/>
                </a:solidFill>
              </a:rPr>
              <a:t>desconecte</a:t>
            </a:r>
            <a:r>
              <a:rPr lang="es-ES" sz="3600" dirty="0">
                <a:solidFill>
                  <a:srgbClr val="DD3137"/>
                </a:solidFill>
              </a:rPr>
              <a:t> </a:t>
            </a:r>
            <a:r>
              <a:rPr lang="es-ES" sz="3600" dirty="0">
                <a:solidFill>
                  <a:schemeClr val="tx1">
                    <a:lumMod val="65000"/>
                    <a:lumOff val="35000"/>
                  </a:schemeClr>
                </a:solidFill>
              </a:rPr>
              <a:t>mensajería, redes sociales</a:t>
            </a:r>
          </a:p>
        </p:txBody>
      </p:sp>
    </p:spTree>
    <p:extLst>
      <p:ext uri="{BB962C8B-B14F-4D97-AF65-F5344CB8AC3E}">
        <p14:creationId xmlns:p14="http://schemas.microsoft.com/office/powerpoint/2010/main" val="681893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57200" y="1408112"/>
            <a:ext cx="5540375" cy="3692525"/>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372200" y="3475037"/>
            <a:ext cx="2432908" cy="1625600"/>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1" dirty="0">
                <a:solidFill>
                  <a:srgbClr val="EF9FA1"/>
                </a:solidFill>
                <a:latin typeface="Arial Black"/>
                <a:cs typeface="Arial Black"/>
              </a:rPr>
              <a:t>09</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2" name="3 Marcador de contenido"/>
          <p:cNvSpPr>
            <a:spLocks noGrp="1"/>
          </p:cNvSpPr>
          <p:nvPr/>
        </p:nvSpPr>
        <p:spPr>
          <a:xfrm>
            <a:off x="5951240" y="1358093"/>
            <a:ext cx="3038212" cy="2796258"/>
          </a:xfrm>
          <a:prstGeom prst="rect">
            <a:avLst/>
          </a:prstGeom>
          <a:no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000" b="1" dirty="0">
                <a:solidFill>
                  <a:srgbClr val="DD3137"/>
                </a:solidFill>
                <a:latin typeface="Calibri" panose="020F0502020204030204" pitchFamily="34" charset="0"/>
              </a:rPr>
              <a:t>Cuide</a:t>
            </a:r>
            <a:r>
              <a:rPr lang="es-ES" sz="4000" dirty="0">
                <a:solidFill>
                  <a:srgbClr val="DD3137"/>
                </a:solidFill>
              </a:rPr>
              <a:t> </a:t>
            </a:r>
            <a:r>
              <a:rPr lang="es-ES" sz="4000" dirty="0">
                <a:solidFill>
                  <a:schemeClr val="tx1">
                    <a:lumMod val="65000"/>
                    <a:lumOff val="35000"/>
                  </a:schemeClr>
                </a:solidFill>
              </a:rPr>
              <a:t>sus relaciones sociales</a:t>
            </a:r>
          </a:p>
          <a:p>
            <a:endParaRPr lang="es-ES" sz="4000" dirty="0">
              <a:solidFill>
                <a:schemeClr val="tx1">
                  <a:lumMod val="65000"/>
                  <a:lumOff val="35000"/>
                </a:schemeClr>
              </a:solidFill>
            </a:endParaRPr>
          </a:p>
        </p:txBody>
      </p:sp>
    </p:spTree>
    <p:extLst>
      <p:ext uri="{BB962C8B-B14F-4D97-AF65-F5344CB8AC3E}">
        <p14:creationId xmlns:p14="http://schemas.microsoft.com/office/powerpoint/2010/main" val="1907256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Y si crees que tienes un problema de adicción a las TIC</a:t>
            </a:r>
          </a:p>
        </p:txBody>
      </p:sp>
      <p:sp>
        <p:nvSpPr>
          <p:cNvPr id="3" name="Marcador de texto 2"/>
          <p:cNvSpPr>
            <a:spLocks noGrp="1"/>
          </p:cNvSpPr>
          <p:nvPr>
            <p:ph type="body" sz="quarter" idx="11"/>
          </p:nvPr>
        </p:nvSpPr>
        <p:spPr/>
        <p:txBody>
          <a:bodyPr/>
          <a:lstStyle/>
          <a:p>
            <a:r>
              <a:rPr lang="es-ES" dirty="0"/>
              <a:t>Recomendaciones. Uso razonable de las TIC</a:t>
            </a:r>
          </a:p>
        </p:txBody>
      </p:sp>
      <p:pic>
        <p:nvPicPr>
          <p:cNvPr id="9" name="Marcador de contenido 9"/>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700808"/>
            <a:ext cx="4392488" cy="3181631"/>
          </a:xfrm>
          <a:prstGeom prst="rect">
            <a:avLst/>
          </a:prstGeom>
          <a:ln>
            <a:noFill/>
          </a:ln>
          <a:effectLst>
            <a:outerShdw blurRad="292100" dist="139700" dir="2700000" algn="tl" rotWithShape="0">
              <a:srgbClr val="333333">
                <a:alpha val="65000"/>
              </a:srgbClr>
            </a:outerShdw>
          </a:effectLst>
        </p:spPr>
      </p:pic>
      <p:sp>
        <p:nvSpPr>
          <p:cNvPr id="11" name="3 Marcador de contenido"/>
          <p:cNvSpPr>
            <a:spLocks noGrp="1"/>
          </p:cNvSpPr>
          <p:nvPr/>
        </p:nvSpPr>
        <p:spPr>
          <a:xfrm>
            <a:off x="219329" y="1295597"/>
            <a:ext cx="4573339" cy="36734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125" indent="-365125">
              <a:spcAft>
                <a:spcPts val="1200"/>
              </a:spcAft>
              <a:buClr>
                <a:schemeClr val="tx1">
                  <a:lumMod val="65000"/>
                  <a:lumOff val="35000"/>
                </a:schemeClr>
              </a:buClr>
            </a:pPr>
            <a:r>
              <a:rPr lang="es-ES" sz="2800" dirty="0">
                <a:solidFill>
                  <a:schemeClr val="tx1">
                    <a:lumMod val="65000"/>
                    <a:lumOff val="35000"/>
                  </a:schemeClr>
                </a:solidFill>
              </a:rPr>
              <a:t>El primer paso y el más difícil es reconocerlo.</a:t>
            </a:r>
          </a:p>
          <a:p>
            <a:pPr marL="365125" indent="-365125">
              <a:spcAft>
                <a:spcPts val="1200"/>
              </a:spcAft>
              <a:buClr>
                <a:schemeClr val="tx1">
                  <a:lumMod val="65000"/>
                  <a:lumOff val="35000"/>
                </a:schemeClr>
              </a:buClr>
            </a:pPr>
            <a:r>
              <a:rPr lang="es-ES" sz="2800" dirty="0">
                <a:solidFill>
                  <a:schemeClr val="tx1">
                    <a:lumMod val="65000"/>
                    <a:lumOff val="35000"/>
                  </a:schemeClr>
                </a:solidFill>
              </a:rPr>
              <a:t>Toma conciencia de las consecuencias.</a:t>
            </a:r>
          </a:p>
          <a:p>
            <a:pPr marL="365125" indent="-365125">
              <a:spcAft>
                <a:spcPts val="1200"/>
              </a:spcAft>
              <a:buClr>
                <a:schemeClr val="tx1">
                  <a:lumMod val="65000"/>
                  <a:lumOff val="35000"/>
                </a:schemeClr>
              </a:buClr>
            </a:pPr>
            <a:r>
              <a:rPr lang="es-ES" sz="2800" dirty="0">
                <a:solidFill>
                  <a:schemeClr val="tx1">
                    <a:lumMod val="65000"/>
                    <a:lumOff val="35000"/>
                  </a:schemeClr>
                </a:solidFill>
              </a:rPr>
              <a:t>Tendrás que romper con algunos hábitos.</a:t>
            </a:r>
          </a:p>
          <a:p>
            <a:pPr marL="365125" indent="-365125">
              <a:spcAft>
                <a:spcPts val="1200"/>
              </a:spcAft>
              <a:buClr>
                <a:schemeClr val="tx1">
                  <a:lumMod val="65000"/>
                  <a:lumOff val="35000"/>
                </a:schemeClr>
              </a:buClr>
            </a:pPr>
            <a:r>
              <a:rPr lang="es-ES" sz="2800" dirty="0">
                <a:solidFill>
                  <a:schemeClr val="tx1">
                    <a:lumMod val="65000"/>
                    <a:lumOff val="35000"/>
                  </a:schemeClr>
                </a:solidFill>
              </a:rPr>
              <a:t>Déjate ayudar por un adulto.</a:t>
            </a:r>
          </a:p>
          <a:p>
            <a:endParaRPr lang="es-ES" dirty="0">
              <a:solidFill>
                <a:schemeClr val="tx1">
                  <a:lumMod val="65000"/>
                  <a:lumOff val="35000"/>
                </a:schemeClr>
              </a:solidFill>
            </a:endParaRPr>
          </a:p>
        </p:txBody>
      </p:sp>
    </p:spTree>
    <p:extLst>
      <p:ext uri="{BB962C8B-B14F-4D97-AF65-F5344CB8AC3E}">
        <p14:creationId xmlns:p14="http://schemas.microsoft.com/office/powerpoint/2010/main" val="218793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7A36E-B744-4FC9-895D-AA7718200BF7}"/>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8E36575C-5A82-43DD-9245-9795EF4A9C1E}"/>
              </a:ext>
            </a:extLst>
          </p:cNvPr>
          <p:cNvSpPr>
            <a:spLocks noGrp="1"/>
          </p:cNvSpPr>
          <p:nvPr>
            <p:ph type="body" sz="quarter" idx="11"/>
          </p:nvPr>
        </p:nvSpPr>
        <p:spPr/>
        <p:txBody>
          <a:bodyPr/>
          <a:lstStyle/>
          <a:p>
            <a:endParaRPr lang="es-ES"/>
          </a:p>
        </p:txBody>
      </p:sp>
      <p:pic>
        <p:nvPicPr>
          <p:cNvPr id="4" name="Imagen 3">
            <a:extLst>
              <a:ext uri="{FF2B5EF4-FFF2-40B4-BE49-F238E27FC236}">
                <a16:creationId xmlns:a16="http://schemas.microsoft.com/office/drawing/2014/main" id="{FF59C2AD-67E0-4520-ACB0-115352764919}"/>
              </a:ext>
            </a:extLst>
          </p:cNvPr>
          <p:cNvPicPr>
            <a:picLocks noChangeAspect="1"/>
          </p:cNvPicPr>
          <p:nvPr/>
        </p:nvPicPr>
        <p:blipFill rotWithShape="1">
          <a:blip r:embed="rId2"/>
          <a:srcRect l="57087" t="16401" r="16138" b="8204"/>
          <a:stretch/>
        </p:blipFill>
        <p:spPr>
          <a:xfrm>
            <a:off x="2267744" y="1556792"/>
            <a:ext cx="4364208" cy="3456384"/>
          </a:xfrm>
          <a:prstGeom prst="rect">
            <a:avLst/>
          </a:prstGeom>
        </p:spPr>
      </p:pic>
    </p:spTree>
    <p:extLst>
      <p:ext uri="{BB962C8B-B14F-4D97-AF65-F5344CB8AC3E}">
        <p14:creationId xmlns:p14="http://schemas.microsoft.com/office/powerpoint/2010/main" val="2152717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968E7-2E62-45CD-9300-4B7D67127607}"/>
              </a:ext>
            </a:extLst>
          </p:cNvPr>
          <p:cNvSpPr>
            <a:spLocks noGrp="1"/>
          </p:cNvSpPr>
          <p:nvPr>
            <p:ph type="title"/>
          </p:nvPr>
        </p:nvSpPr>
        <p:spPr/>
        <p:txBody>
          <a:bodyPr/>
          <a:lstStyle/>
          <a:p>
            <a:r>
              <a:rPr lang="es-ES" dirty="0" err="1"/>
              <a:t>Tips</a:t>
            </a:r>
            <a:r>
              <a:rPr lang="es-ES" dirty="0"/>
              <a:t> para todos</a:t>
            </a:r>
          </a:p>
        </p:txBody>
      </p:sp>
      <p:sp>
        <p:nvSpPr>
          <p:cNvPr id="3" name="Marcador de texto 2">
            <a:extLst>
              <a:ext uri="{FF2B5EF4-FFF2-40B4-BE49-F238E27FC236}">
                <a16:creationId xmlns:a16="http://schemas.microsoft.com/office/drawing/2014/main" id="{44045F4F-1C4B-4DB0-81E8-AAD89BB10B1D}"/>
              </a:ext>
            </a:extLst>
          </p:cNvPr>
          <p:cNvSpPr>
            <a:spLocks noGrp="1"/>
          </p:cNvSpPr>
          <p:nvPr>
            <p:ph type="body" sz="quarter" idx="11"/>
          </p:nvPr>
        </p:nvSpPr>
        <p:spPr/>
        <p:txBody>
          <a:bodyPr/>
          <a:lstStyle/>
          <a:p>
            <a:endParaRPr lang="es-ES"/>
          </a:p>
        </p:txBody>
      </p:sp>
      <p:sp>
        <p:nvSpPr>
          <p:cNvPr id="4" name="Rectángulo 3">
            <a:extLst>
              <a:ext uri="{FF2B5EF4-FFF2-40B4-BE49-F238E27FC236}">
                <a16:creationId xmlns:a16="http://schemas.microsoft.com/office/drawing/2014/main" id="{7A7BC26B-10FA-427F-AA31-8C2DAA7D35F9}"/>
              </a:ext>
            </a:extLst>
          </p:cNvPr>
          <p:cNvSpPr/>
          <p:nvPr/>
        </p:nvSpPr>
        <p:spPr>
          <a:xfrm>
            <a:off x="827584" y="980728"/>
            <a:ext cx="7488832" cy="5017527"/>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El móvil nunca en la mesa cuando comes o has quedado (silenciado)</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No uses tu móvil en la cama (Descanso – Seguridad)</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Modo avión mientras duermen y en momentos de estudio</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Nunca en el coche</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Un sitio para dejarlo que no te distraiga</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Activar modo emergencia o nocturno</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Usa otros dispositivos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Sincroniza el email de forma manual</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Borra apps estúpidas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Desactiva las notificaciones de redes sociales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Silencia los grupos de </a:t>
            </a:r>
            <a:r>
              <a:rPr lang="es-ES" sz="1600" dirty="0" err="1">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Whatsapp</a:t>
            </a:r>
            <a:endPar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Desactiva la marca azul</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Intenta llamar antes que mandar mensajes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Quita del escritorio del móvil las apps que más te distraen</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Deja tu móvil en otras manos.</a:t>
            </a:r>
          </a:p>
          <a:p>
            <a:pPr marL="342900" lvl="0" indent="-342900">
              <a:lnSpc>
                <a:spcPct val="115000"/>
              </a:lnSpc>
              <a:spcAft>
                <a:spcPts val="100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Paciencia y autocontrol</a:t>
            </a:r>
          </a:p>
          <a:p>
            <a:pPr lvl="0" algn="ctr">
              <a:lnSpc>
                <a:spcPct val="115000"/>
              </a:lnSpc>
              <a:spcAft>
                <a:spcPts val="1000"/>
              </a:spcAft>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Software CP</a:t>
            </a:r>
          </a:p>
        </p:txBody>
      </p:sp>
      <p:pic>
        <p:nvPicPr>
          <p:cNvPr id="1026" name="Picture 2" descr="movil-distraccion">
            <a:extLst>
              <a:ext uri="{FF2B5EF4-FFF2-40B4-BE49-F238E27FC236}">
                <a16:creationId xmlns:a16="http://schemas.microsoft.com/office/drawing/2014/main" id="{04FA6FD1-2D39-4C01-A596-4287AA66F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133" y="2276872"/>
            <a:ext cx="310719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05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397337" y="1763422"/>
            <a:ext cx="4629150" cy="3495675"/>
          </a:xfrm>
          <a:prstGeom prst="rect">
            <a:avLst/>
          </a:prstGeom>
        </p:spPr>
      </p:pic>
      <p:sp>
        <p:nvSpPr>
          <p:cNvPr id="5" name="11 Título"/>
          <p:cNvSpPr>
            <a:spLocks noGrp="1"/>
          </p:cNvSpPr>
          <p:nvPr>
            <p:ph type="title"/>
          </p:nvPr>
        </p:nvSpPr>
        <p:spPr>
          <a:xfrm>
            <a:off x="457200" y="308087"/>
            <a:ext cx="8229600" cy="548220"/>
          </a:xfrm>
        </p:spPr>
        <p:txBody>
          <a:bodyPr>
            <a:normAutofit/>
          </a:bodyPr>
          <a:lstStyle/>
          <a:p>
            <a:r>
              <a:rPr lang="es-ES" dirty="0">
                <a:solidFill>
                  <a:srgbClr val="DD3137"/>
                </a:solidFill>
                <a:latin typeface="+mj-lt"/>
              </a:rPr>
              <a:t>Dónde localizar más información</a:t>
            </a:r>
          </a:p>
        </p:txBody>
      </p:sp>
      <p:sp>
        <p:nvSpPr>
          <p:cNvPr id="6" name="5 Marcador de pie de página"/>
          <p:cNvSpPr txBox="1">
            <a:spLocks/>
          </p:cNvSpPr>
          <p:nvPr/>
        </p:nvSpPr>
        <p:spPr>
          <a:xfrm>
            <a:off x="2915816" y="6363040"/>
            <a:ext cx="3312368" cy="365125"/>
          </a:xfrm>
          <a:prstGeom prst="rect">
            <a:avLst/>
          </a:prstGeom>
        </p:spPr>
        <p:txBody>
          <a:bodyPr/>
          <a:lstStyle>
            <a:lvl1pPr marL="0" indent="0" algn="ctr" defTabSz="457200" rtl="0" eaLnBrk="1" latinLnBrk="0" hangingPunct="1">
              <a:spcBef>
                <a:spcPct val="20000"/>
              </a:spcBef>
              <a:buFont typeface="Arial"/>
              <a:buNone/>
              <a:defRPr sz="14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Más información</a:t>
            </a:r>
            <a:endParaRPr lang="es-ES" dirty="0"/>
          </a:p>
        </p:txBody>
      </p:sp>
      <p:sp>
        <p:nvSpPr>
          <p:cNvPr id="7" name="2 CuadroTexto"/>
          <p:cNvSpPr txBox="1"/>
          <p:nvPr/>
        </p:nvSpPr>
        <p:spPr>
          <a:xfrm>
            <a:off x="1187622" y="5610699"/>
            <a:ext cx="2203029" cy="369332"/>
          </a:xfrm>
          <a:prstGeom prst="rect">
            <a:avLst/>
          </a:prstGeom>
          <a:noFill/>
        </p:spPr>
        <p:txBody>
          <a:bodyPr wrap="square" rtlCol="0">
            <a:spAutoFit/>
          </a:bodyPr>
          <a:lstStyle/>
          <a:p>
            <a:pPr algn="ctr"/>
            <a:r>
              <a:rPr lang="es-ES" dirty="0">
                <a:solidFill>
                  <a:srgbClr val="DD3137"/>
                </a:solidFill>
              </a:rPr>
              <a:t>https://www.osi.es</a:t>
            </a:r>
          </a:p>
        </p:txBody>
      </p:sp>
      <p:sp>
        <p:nvSpPr>
          <p:cNvPr id="8" name="10 CuadroTexto"/>
          <p:cNvSpPr txBox="1"/>
          <p:nvPr/>
        </p:nvSpPr>
        <p:spPr>
          <a:xfrm>
            <a:off x="5439693" y="5584443"/>
            <a:ext cx="2520325" cy="369332"/>
          </a:xfrm>
          <a:prstGeom prst="rect">
            <a:avLst/>
          </a:prstGeom>
          <a:noFill/>
        </p:spPr>
        <p:txBody>
          <a:bodyPr wrap="square" rtlCol="0">
            <a:spAutoFit/>
          </a:bodyPr>
          <a:lstStyle/>
          <a:p>
            <a:pPr algn="ctr"/>
            <a:r>
              <a:rPr lang="es-ES" dirty="0">
                <a:solidFill>
                  <a:srgbClr val="DD3137"/>
                </a:solidFill>
              </a:rPr>
              <a:t>https://www.is4k.es</a:t>
            </a:r>
          </a:p>
        </p:txBody>
      </p:sp>
      <p:pic>
        <p:nvPicPr>
          <p:cNvPr id="9" name="Picture 5">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2" r="8044"/>
          <a:stretch/>
        </p:blipFill>
        <p:spPr bwMode="auto">
          <a:xfrm>
            <a:off x="343656" y="1682388"/>
            <a:ext cx="3890963" cy="37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094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379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816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p:txBody>
          <a:bodyPr/>
          <a:lstStyle/>
          <a:p>
            <a:r>
              <a:rPr lang="es-ES" dirty="0"/>
              <a:t>Objetivos</a:t>
            </a:r>
          </a:p>
        </p:txBody>
      </p:sp>
      <p:sp>
        <p:nvSpPr>
          <p:cNvPr id="8" name="CuadroTexto 7"/>
          <p:cNvSpPr txBox="1"/>
          <p:nvPr/>
        </p:nvSpPr>
        <p:spPr>
          <a:xfrm>
            <a:off x="491191" y="1003950"/>
            <a:ext cx="8021745" cy="4801314"/>
          </a:xfrm>
          <a:prstGeom prst="rect">
            <a:avLst/>
          </a:prstGeom>
          <a:noFill/>
        </p:spPr>
        <p:txBody>
          <a:bodyPr wrap="square" rtlCol="0">
            <a:spAutoFit/>
          </a:bodyPr>
          <a:lstStyle/>
          <a:p>
            <a:pPr lvl="1"/>
            <a:endParaRPr lang="es-ES" sz="2400" dirty="0">
              <a:solidFill>
                <a:schemeClr val="tx1">
                  <a:lumMod val="65000"/>
                  <a:lumOff val="35000"/>
                </a:schemeClr>
              </a:solidFill>
              <a:latin typeface="Calibri" panose="020F0502020204030204" pitchFamily="34" charset="0"/>
            </a:endParaRPr>
          </a:p>
          <a:p>
            <a:pPr marL="800100" lvl="1" indent="-342900">
              <a:buClr>
                <a:schemeClr val="tx1">
                  <a:lumMod val="65000"/>
                  <a:lumOff val="35000"/>
                </a:schemeClr>
              </a:buClr>
              <a:buFont typeface="Arial" panose="020B0604020202020204" pitchFamily="34" charset="0"/>
              <a:buChar char="•"/>
            </a:pPr>
            <a:r>
              <a:rPr lang="es-ES" sz="2400" dirty="0">
                <a:solidFill>
                  <a:schemeClr val="tx1">
                    <a:lumMod val="65000"/>
                    <a:lumOff val="35000"/>
                  </a:schemeClr>
                </a:solidFill>
                <a:latin typeface="Calibri" panose="020F0502020204030204" pitchFamily="34" charset="0"/>
              </a:rPr>
              <a:t>Entender el </a:t>
            </a:r>
            <a:r>
              <a:rPr lang="es-ES" sz="2400" b="1" dirty="0">
                <a:solidFill>
                  <a:srgbClr val="DD3137"/>
                </a:solidFill>
                <a:latin typeface="Calibri" panose="020F0502020204030204" pitchFamily="34" charset="0"/>
              </a:rPr>
              <a:t>concepto de tecno</a:t>
            </a:r>
            <a:r>
              <a:rPr lang="es-ES" sz="2400" b="1" u="sng" dirty="0">
                <a:solidFill>
                  <a:srgbClr val="DD3137"/>
                </a:solidFill>
                <a:latin typeface="Calibri" panose="020F0502020204030204" pitchFamily="34" charset="0"/>
              </a:rPr>
              <a:t>adicción</a:t>
            </a:r>
            <a:r>
              <a:rPr lang="es-ES" sz="2400" b="1" dirty="0">
                <a:solidFill>
                  <a:srgbClr val="DD3137"/>
                </a:solidFill>
                <a:latin typeface="Calibri" panose="020F0502020204030204" pitchFamily="34" charset="0"/>
              </a:rPr>
              <a:t> o uso excesivo de las TIC</a:t>
            </a:r>
            <a:r>
              <a:rPr lang="es-ES" sz="2400" dirty="0">
                <a:solidFill>
                  <a:schemeClr val="tx1">
                    <a:lumMod val="65000"/>
                    <a:lumOff val="35000"/>
                  </a:schemeClr>
                </a:solidFill>
                <a:latin typeface="Calibri" panose="020F0502020204030204" pitchFamily="34" charset="0"/>
              </a:rPr>
              <a:t>, sus síntomas y valorar si podemos estar haciendo un uso excesivo de la tecnología.</a:t>
            </a:r>
          </a:p>
          <a:p>
            <a:pPr marL="800100" lvl="1" indent="-342900">
              <a:buClr>
                <a:schemeClr val="tx1">
                  <a:lumMod val="65000"/>
                  <a:lumOff val="35000"/>
                </a:schemeClr>
              </a:buClr>
              <a:buFont typeface="Arial" panose="020B0604020202020204" pitchFamily="34" charset="0"/>
              <a:buChar char="•"/>
            </a:pPr>
            <a:endParaRPr lang="es-ES" sz="2400" dirty="0">
              <a:solidFill>
                <a:schemeClr val="tx1">
                  <a:lumMod val="65000"/>
                  <a:lumOff val="35000"/>
                </a:schemeClr>
              </a:solidFill>
              <a:latin typeface="Calibri" panose="020F0502020204030204" pitchFamily="34" charset="0"/>
            </a:endParaRPr>
          </a:p>
          <a:p>
            <a:pPr marL="800100" lvl="1" indent="-342900">
              <a:buClr>
                <a:schemeClr val="tx1">
                  <a:lumMod val="65000"/>
                  <a:lumOff val="35000"/>
                </a:schemeClr>
              </a:buClr>
              <a:buFont typeface="Arial" panose="020B0604020202020204" pitchFamily="34" charset="0"/>
              <a:buChar char="•"/>
            </a:pPr>
            <a:r>
              <a:rPr lang="es-ES" sz="2400" dirty="0">
                <a:solidFill>
                  <a:schemeClr val="tx1">
                    <a:lumMod val="65000"/>
                    <a:lumOff val="35000"/>
                  </a:schemeClr>
                </a:solidFill>
                <a:latin typeface="Calibri" panose="020F0502020204030204" pitchFamily="34" charset="0"/>
              </a:rPr>
              <a:t>Pautas y </a:t>
            </a:r>
            <a:r>
              <a:rPr lang="es-ES" sz="2400" b="1" dirty="0">
                <a:solidFill>
                  <a:srgbClr val="DD3137"/>
                </a:solidFill>
                <a:latin typeface="Calibri" panose="020F0502020204030204" pitchFamily="34" charset="0"/>
              </a:rPr>
              <a:t>recomendaciones</a:t>
            </a:r>
            <a:r>
              <a:rPr lang="es-ES" sz="2400" dirty="0">
                <a:solidFill>
                  <a:schemeClr val="tx1">
                    <a:lumMod val="65000"/>
                    <a:lumOff val="35000"/>
                  </a:schemeClr>
                </a:solidFill>
                <a:latin typeface="Calibri" panose="020F0502020204030204" pitchFamily="34" charset="0"/>
              </a:rPr>
              <a:t> para su </a:t>
            </a:r>
            <a:r>
              <a:rPr lang="es-ES" sz="2400" b="1" dirty="0">
                <a:solidFill>
                  <a:srgbClr val="DD3137"/>
                </a:solidFill>
                <a:latin typeface="Calibri" panose="020F0502020204030204" pitchFamily="34" charset="0"/>
              </a:rPr>
              <a:t>prevención</a:t>
            </a:r>
            <a:r>
              <a:rPr lang="es-ES" sz="2400" dirty="0">
                <a:solidFill>
                  <a:schemeClr val="tx1">
                    <a:lumMod val="65000"/>
                    <a:lumOff val="35000"/>
                  </a:schemeClr>
                </a:solidFill>
                <a:latin typeface="Calibri" panose="020F0502020204030204" pitchFamily="34" charset="0"/>
              </a:rPr>
              <a:t>.</a:t>
            </a:r>
          </a:p>
          <a:p>
            <a:pPr marL="800100" lvl="1" indent="-342900">
              <a:buClr>
                <a:schemeClr val="tx1">
                  <a:lumMod val="65000"/>
                  <a:lumOff val="35000"/>
                </a:schemeClr>
              </a:buClr>
              <a:buFont typeface="Arial" panose="020B0604020202020204" pitchFamily="34" charset="0"/>
              <a:buChar char="•"/>
            </a:pPr>
            <a:endParaRPr lang="es-ES" sz="2400" dirty="0">
              <a:solidFill>
                <a:schemeClr val="tx1">
                  <a:lumMod val="65000"/>
                  <a:lumOff val="35000"/>
                </a:schemeClr>
              </a:solidFill>
              <a:latin typeface="Calibri" panose="020F0502020204030204" pitchFamily="34" charset="0"/>
            </a:endParaRPr>
          </a:p>
          <a:p>
            <a:pPr marL="800100" lvl="1" indent="-342900">
              <a:buClr>
                <a:schemeClr val="tx1">
                  <a:lumMod val="65000"/>
                  <a:lumOff val="35000"/>
                </a:schemeClr>
              </a:buClr>
              <a:buFont typeface="Arial" panose="020B0604020202020204" pitchFamily="34" charset="0"/>
              <a:buChar char="•"/>
            </a:pPr>
            <a:r>
              <a:rPr lang="es-ES" sz="2400" dirty="0">
                <a:solidFill>
                  <a:schemeClr val="tx1">
                    <a:lumMod val="65000"/>
                    <a:lumOff val="35000"/>
                  </a:schemeClr>
                </a:solidFill>
                <a:latin typeface="Calibri" panose="020F0502020204030204" pitchFamily="34" charset="0"/>
              </a:rPr>
              <a:t>Entender la importancia de </a:t>
            </a:r>
            <a:r>
              <a:rPr lang="es-ES" sz="2400" b="1" dirty="0">
                <a:solidFill>
                  <a:srgbClr val="DD3137"/>
                </a:solidFill>
                <a:latin typeface="Calibri" panose="020F0502020204030204" pitchFamily="34" charset="0"/>
              </a:rPr>
              <a:t>fomentar hábitos de uso razonable</a:t>
            </a:r>
            <a:r>
              <a:rPr lang="es-ES" sz="2400" dirty="0">
                <a:solidFill>
                  <a:schemeClr val="tx1">
                    <a:lumMod val="65000"/>
                    <a:lumOff val="35000"/>
                  </a:schemeClr>
                </a:solidFill>
                <a:latin typeface="Calibri" panose="020F0502020204030204" pitchFamily="34" charset="0"/>
              </a:rPr>
              <a:t> (no excesivo) de las TIC.</a:t>
            </a:r>
          </a:p>
          <a:p>
            <a:pPr lvl="1">
              <a:buClr>
                <a:schemeClr val="tx1">
                  <a:lumMod val="65000"/>
                  <a:lumOff val="35000"/>
                </a:schemeClr>
              </a:buClr>
            </a:pPr>
            <a:endParaRPr lang="es-ES" sz="2400" dirty="0">
              <a:solidFill>
                <a:schemeClr val="tx1">
                  <a:lumMod val="65000"/>
                  <a:lumOff val="35000"/>
                </a:schemeClr>
              </a:solidFill>
              <a:latin typeface="Calibri" panose="020F0502020204030204" pitchFamily="34" charset="0"/>
            </a:endParaRPr>
          </a:p>
          <a:p>
            <a:pPr marL="800100" lvl="1" indent="-342900">
              <a:buClr>
                <a:schemeClr val="tx1">
                  <a:lumMod val="65000"/>
                  <a:lumOff val="35000"/>
                </a:schemeClr>
              </a:buClr>
              <a:buFont typeface="Arial" panose="020B0604020202020204" pitchFamily="34" charset="0"/>
              <a:buChar char="•"/>
            </a:pPr>
            <a:r>
              <a:rPr lang="es-ES" sz="2400" b="1" dirty="0">
                <a:solidFill>
                  <a:srgbClr val="FF0000"/>
                </a:solidFill>
                <a:latin typeface="Calibri" panose="020F0502020204030204" pitchFamily="34" charset="0"/>
              </a:rPr>
              <a:t>Software</a:t>
            </a:r>
            <a:r>
              <a:rPr lang="es-ES" sz="2400" dirty="0">
                <a:solidFill>
                  <a:schemeClr val="tx1">
                    <a:lumMod val="65000"/>
                    <a:lumOff val="35000"/>
                  </a:schemeClr>
                </a:solidFill>
                <a:latin typeface="Calibri" panose="020F0502020204030204" pitchFamily="34" charset="0"/>
              </a:rPr>
              <a:t> de Control Parental.</a:t>
            </a:r>
            <a:endParaRPr lang="es-ES" sz="4000" dirty="0">
              <a:solidFill>
                <a:schemeClr val="tx1">
                  <a:lumMod val="65000"/>
                  <a:lumOff val="35000"/>
                </a:schemeClr>
              </a:solidFill>
              <a:latin typeface="Calibri" panose="020F0502020204030204" pitchFamily="34" charset="0"/>
            </a:endParaRPr>
          </a:p>
          <a:p>
            <a:pPr marL="800100" lvl="1" indent="-342900">
              <a:buFont typeface="Wingdings" panose="05000000000000000000" pitchFamily="2" charset="2"/>
              <a:buChar char="§"/>
            </a:pPr>
            <a:endParaRPr lang="es-ES" sz="2400" dirty="0">
              <a:solidFill>
                <a:schemeClr val="tx1">
                  <a:lumMod val="65000"/>
                  <a:lumOff val="35000"/>
                </a:schemeClr>
              </a:solidFill>
              <a:latin typeface="Calibri" panose="020F0502020204030204" pitchFamily="34" charset="0"/>
            </a:endParaRPr>
          </a:p>
          <a:p>
            <a:endParaRPr lang="es-ES" dirty="0">
              <a:solidFill>
                <a:schemeClr val="tx1">
                  <a:lumMod val="65000"/>
                  <a:lumOff val="35000"/>
                </a:schemeClr>
              </a:solidFill>
            </a:endParaRPr>
          </a:p>
        </p:txBody>
      </p:sp>
      <p:sp>
        <p:nvSpPr>
          <p:cNvPr id="6" name="Título 5"/>
          <p:cNvSpPr>
            <a:spLocks noGrp="1"/>
          </p:cNvSpPr>
          <p:nvPr>
            <p:ph type="title"/>
          </p:nvPr>
        </p:nvSpPr>
        <p:spPr/>
        <p:txBody>
          <a:bodyPr/>
          <a:lstStyle/>
          <a:p>
            <a:r>
              <a:rPr lang="es-ES" dirty="0"/>
              <a:t>¿Qué vamos a aprender hoy?</a:t>
            </a:r>
          </a:p>
        </p:txBody>
      </p:sp>
    </p:spTree>
    <p:extLst>
      <p:ext uri="{BB962C8B-B14F-4D97-AF65-F5344CB8AC3E}">
        <p14:creationId xmlns:p14="http://schemas.microsoft.com/office/powerpoint/2010/main" val="53997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r>
              <a:rPr lang="es-ES" dirty="0"/>
              <a:t>Definición</a:t>
            </a:r>
          </a:p>
        </p:txBody>
      </p:sp>
      <p:sp>
        <p:nvSpPr>
          <p:cNvPr id="14" name="Marcador de texto 13"/>
          <p:cNvSpPr>
            <a:spLocks noGrp="1"/>
          </p:cNvSpPr>
          <p:nvPr>
            <p:ph type="body" sz="quarter" idx="11"/>
          </p:nvPr>
        </p:nvSpPr>
        <p:spPr/>
        <p:txBody>
          <a:bodyPr/>
          <a:lstStyle/>
          <a:p>
            <a:r>
              <a:rPr lang="es-ES" dirty="0" err="1"/>
              <a:t>Tecnoadicción</a:t>
            </a:r>
            <a:r>
              <a:rPr lang="es-ES" dirty="0"/>
              <a:t>. Definición</a:t>
            </a:r>
          </a:p>
        </p:txBody>
      </p:sp>
      <p:sp>
        <p:nvSpPr>
          <p:cNvPr id="15" name="Marcador de contenido 2"/>
          <p:cNvSpPr>
            <a:spLocks noGrp="1"/>
          </p:cNvSpPr>
          <p:nvPr/>
        </p:nvSpPr>
        <p:spPr>
          <a:xfrm>
            <a:off x="794531" y="2420889"/>
            <a:ext cx="3803282" cy="29963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400" dirty="0">
                <a:solidFill>
                  <a:schemeClr val="tx1">
                    <a:lumMod val="65000"/>
                    <a:lumOff val="35000"/>
                  </a:schemeClr>
                </a:solidFill>
              </a:rPr>
              <a:t>Inclinación desmedida respecto al uso de la tecnología que limita nuestra libertad por la gran dependencia que provoca.</a:t>
            </a:r>
            <a:br>
              <a:rPr lang="es-ES" sz="2400" dirty="0">
                <a:solidFill>
                  <a:schemeClr val="tx1">
                    <a:lumMod val="65000"/>
                    <a:lumOff val="35000"/>
                  </a:schemeClr>
                </a:solidFill>
              </a:rPr>
            </a:br>
            <a:endParaRPr lang="es-ES" sz="2400" dirty="0">
              <a:solidFill>
                <a:schemeClr val="tx1">
                  <a:lumMod val="65000"/>
                  <a:lumOff val="35000"/>
                </a:schemeClr>
              </a:solidFill>
            </a:endParaRPr>
          </a:p>
          <a:p>
            <a:pPr marL="0" indent="0" algn="ctr">
              <a:buNone/>
            </a:pPr>
            <a:r>
              <a:rPr lang="es-ES" sz="2400" b="1" dirty="0">
                <a:solidFill>
                  <a:schemeClr val="tx1">
                    <a:lumMod val="65000"/>
                    <a:lumOff val="35000"/>
                  </a:schemeClr>
                </a:solidFill>
              </a:rPr>
              <a:t>¿Quién controla a quién?</a:t>
            </a:r>
          </a:p>
        </p:txBody>
      </p:sp>
      <p:sp>
        <p:nvSpPr>
          <p:cNvPr id="16" name="Marcador de texto 7"/>
          <p:cNvSpPr>
            <a:spLocks noGrp="1"/>
          </p:cNvSpPr>
          <p:nvPr/>
        </p:nvSpPr>
        <p:spPr>
          <a:xfrm>
            <a:off x="277333" y="1240724"/>
            <a:ext cx="4572000" cy="6397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0" algn="ctr">
              <a:buNone/>
            </a:pPr>
            <a:r>
              <a:rPr lang="es-ES" sz="2800" dirty="0">
                <a:solidFill>
                  <a:srgbClr val="DD3137"/>
                </a:solidFill>
              </a:rPr>
              <a:t>Uso excesivo de las TIC - Tecnoadicción</a:t>
            </a:r>
          </a:p>
        </p:txBody>
      </p:sp>
      <p:pic>
        <p:nvPicPr>
          <p:cNvPr id="17" name="10 Imagen"/>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10602" y="1456748"/>
            <a:ext cx="3956064" cy="4160529"/>
          </a:xfrm>
          <a:prstGeom prst="rect">
            <a:avLst/>
          </a:prstGeom>
        </p:spPr>
      </p:pic>
    </p:spTree>
    <p:extLst>
      <p:ext uri="{BB962C8B-B14F-4D97-AF65-F5344CB8AC3E}">
        <p14:creationId xmlns:p14="http://schemas.microsoft.com/office/powerpoint/2010/main" val="149428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1"/>
          </p:nvPr>
        </p:nvSpPr>
        <p:spPr/>
        <p:txBody>
          <a:bodyPr/>
          <a:lstStyle/>
          <a:p>
            <a:r>
              <a:rPr lang="es-ES" dirty="0"/>
              <a:t>Uso excesivo de la tecnología: introducción</a:t>
            </a:r>
          </a:p>
        </p:txBody>
      </p:sp>
      <p:sp>
        <p:nvSpPr>
          <p:cNvPr id="2" name="1 CuadroTexto"/>
          <p:cNvSpPr txBox="1"/>
          <p:nvPr/>
        </p:nvSpPr>
        <p:spPr>
          <a:xfrm>
            <a:off x="5148064" y="1055633"/>
            <a:ext cx="3538736" cy="4493538"/>
          </a:xfrm>
          <a:prstGeom prst="rect">
            <a:avLst/>
          </a:prstGeom>
          <a:noFill/>
        </p:spPr>
        <p:txBody>
          <a:bodyPr wrap="square" rtlCol="0">
            <a:spAutoFit/>
          </a:bodyPr>
          <a:lstStyle/>
          <a:p>
            <a:pPr marL="457200" indent="-457200">
              <a:buClr>
                <a:schemeClr val="tx1">
                  <a:lumMod val="65000"/>
                  <a:lumOff val="35000"/>
                </a:schemeClr>
              </a:buClr>
              <a:buFont typeface="Arial" panose="020B0604020202020204" pitchFamily="34" charset="0"/>
              <a:buChar char="•"/>
            </a:pPr>
            <a:r>
              <a:rPr lang="es-ES" sz="2200" b="1" dirty="0">
                <a:solidFill>
                  <a:schemeClr val="tx1">
                    <a:lumMod val="65000"/>
                    <a:lumOff val="35000"/>
                  </a:schemeClr>
                </a:solidFill>
                <a:latin typeface="Calibri" panose="020F0502020204030204" pitchFamily="34" charset="0"/>
              </a:rPr>
              <a:t>¿Cuál es su relación con la tecnología?</a:t>
            </a:r>
          </a:p>
          <a:p>
            <a:pPr marL="457200" indent="-457200">
              <a:buClr>
                <a:schemeClr val="tx1">
                  <a:lumMod val="65000"/>
                  <a:lumOff val="35000"/>
                </a:schemeClr>
              </a:buClr>
              <a:buFont typeface="Arial" panose="020B0604020202020204" pitchFamily="34" charset="0"/>
              <a:buChar char="•"/>
            </a:pPr>
            <a:endParaRPr lang="es-ES" sz="2200" b="1" dirty="0">
              <a:solidFill>
                <a:schemeClr val="tx1">
                  <a:lumMod val="65000"/>
                  <a:lumOff val="35000"/>
                </a:schemeClr>
              </a:solidFill>
              <a:latin typeface="Calibri" panose="020F0502020204030204" pitchFamily="34" charset="0"/>
            </a:endParaRPr>
          </a:p>
          <a:p>
            <a:pPr marL="457200" indent="-457200">
              <a:buClr>
                <a:schemeClr val="tx1">
                  <a:lumMod val="65000"/>
                  <a:lumOff val="35000"/>
                </a:schemeClr>
              </a:buClr>
              <a:buFont typeface="Arial" panose="020B0604020202020204" pitchFamily="34" charset="0"/>
              <a:buChar char="•"/>
            </a:pPr>
            <a:r>
              <a:rPr lang="es-ES" sz="2200" dirty="0">
                <a:solidFill>
                  <a:schemeClr val="tx1">
                    <a:lumMod val="65000"/>
                    <a:lumOff val="35000"/>
                  </a:schemeClr>
                </a:solidFill>
                <a:latin typeface="Calibri" panose="020F0502020204030204" pitchFamily="34" charset="0"/>
              </a:rPr>
              <a:t>¿Que necesidades y circunstancias?</a:t>
            </a:r>
            <a:br>
              <a:rPr lang="es-ES" sz="2200" b="1" dirty="0">
                <a:solidFill>
                  <a:schemeClr val="tx1">
                    <a:lumMod val="65000"/>
                    <a:lumOff val="35000"/>
                  </a:schemeClr>
                </a:solidFill>
                <a:latin typeface="Calibri" panose="020F0502020204030204" pitchFamily="34" charset="0"/>
              </a:rPr>
            </a:br>
            <a:r>
              <a:rPr lang="es-ES" sz="2200" b="1" dirty="0">
                <a:solidFill>
                  <a:schemeClr val="tx1">
                    <a:lumMod val="65000"/>
                    <a:lumOff val="35000"/>
                  </a:schemeClr>
                </a:solidFill>
                <a:latin typeface="Calibri" panose="020F0502020204030204" pitchFamily="34" charset="0"/>
              </a:rPr>
              <a:t> </a:t>
            </a:r>
          </a:p>
          <a:p>
            <a:pPr marL="457200" indent="-457200">
              <a:buClr>
                <a:schemeClr val="tx1">
                  <a:lumMod val="65000"/>
                  <a:lumOff val="35000"/>
                </a:schemeClr>
              </a:buClr>
              <a:buFont typeface="Arial" panose="020B0604020202020204" pitchFamily="34" charset="0"/>
              <a:buChar char="•"/>
            </a:pPr>
            <a:r>
              <a:rPr lang="es-ES" sz="2200" dirty="0">
                <a:solidFill>
                  <a:schemeClr val="tx1">
                    <a:lumMod val="65000"/>
                    <a:lumOff val="35000"/>
                  </a:schemeClr>
                </a:solidFill>
                <a:latin typeface="Calibri" panose="020F0502020204030204" pitchFamily="34" charset="0"/>
              </a:rPr>
              <a:t>¿He fijado normas, hábitos, has dialogado y has dado ejemplo desde el principio </a:t>
            </a:r>
            <a:r>
              <a:rPr lang="es-ES" sz="2200" dirty="0">
                <a:solidFill>
                  <a:srgbClr val="FF0000"/>
                </a:solidFill>
                <a:latin typeface="Calibri" panose="020F0502020204030204" pitchFamily="34" charset="0"/>
              </a:rPr>
              <a:t>0-</a:t>
            </a:r>
            <a:r>
              <a:rPr lang="es-ES" sz="2200" dirty="0">
                <a:solidFill>
                  <a:srgbClr val="FFC000"/>
                </a:solidFill>
                <a:latin typeface="Calibri" panose="020F0502020204030204" pitchFamily="34" charset="0"/>
              </a:rPr>
              <a:t>6</a:t>
            </a:r>
            <a:r>
              <a:rPr lang="es-ES" sz="2200" dirty="0">
                <a:solidFill>
                  <a:schemeClr val="tx1">
                    <a:lumMod val="65000"/>
                    <a:lumOff val="35000"/>
                  </a:schemeClr>
                </a:solidFill>
                <a:latin typeface="Calibri" panose="020F0502020204030204" pitchFamily="34" charset="0"/>
              </a:rPr>
              <a:t>-</a:t>
            </a:r>
            <a:r>
              <a:rPr lang="es-ES" sz="2200" dirty="0">
                <a:solidFill>
                  <a:schemeClr val="accent4">
                    <a:lumMod val="75000"/>
                  </a:schemeClr>
                </a:solidFill>
                <a:latin typeface="Calibri" panose="020F0502020204030204" pitchFamily="34" charset="0"/>
              </a:rPr>
              <a:t>12-</a:t>
            </a:r>
            <a:r>
              <a:rPr lang="es-ES" sz="2200" dirty="0">
                <a:solidFill>
                  <a:srgbClr val="00B050"/>
                </a:solidFill>
                <a:latin typeface="Calibri" panose="020F0502020204030204" pitchFamily="34" charset="0"/>
              </a:rPr>
              <a:t>15</a:t>
            </a:r>
            <a:r>
              <a:rPr lang="es-ES" sz="2200" dirty="0">
                <a:solidFill>
                  <a:schemeClr val="tx1">
                    <a:lumMod val="65000"/>
                    <a:lumOff val="35000"/>
                  </a:schemeClr>
                </a:solidFill>
                <a:latin typeface="Calibri" panose="020F0502020204030204" pitchFamily="34" charset="0"/>
              </a:rPr>
              <a:t>?</a:t>
            </a:r>
          </a:p>
          <a:p>
            <a:pPr marL="457200" indent="-457200">
              <a:buClr>
                <a:schemeClr val="tx1">
                  <a:lumMod val="65000"/>
                  <a:lumOff val="35000"/>
                </a:schemeClr>
              </a:buClr>
              <a:buFont typeface="Arial" panose="020B0604020202020204" pitchFamily="34" charset="0"/>
              <a:buChar char="•"/>
            </a:pPr>
            <a:endParaRPr lang="es-ES" sz="2200" dirty="0">
              <a:solidFill>
                <a:schemeClr val="tx1">
                  <a:lumMod val="65000"/>
                  <a:lumOff val="35000"/>
                </a:schemeClr>
              </a:solidFill>
              <a:latin typeface="Calibri" panose="020F0502020204030204" pitchFamily="34" charset="0"/>
            </a:endParaRPr>
          </a:p>
          <a:p>
            <a:pPr marL="457200" indent="-457200">
              <a:buClr>
                <a:schemeClr val="tx1">
                  <a:lumMod val="65000"/>
                  <a:lumOff val="35000"/>
                </a:schemeClr>
              </a:buClr>
              <a:buFont typeface="Arial" panose="020B0604020202020204" pitchFamily="34" charset="0"/>
              <a:buChar char="•"/>
            </a:pPr>
            <a:r>
              <a:rPr lang="es-ES" sz="2200" dirty="0">
                <a:solidFill>
                  <a:schemeClr val="tx1">
                    <a:lumMod val="65000"/>
                    <a:lumOff val="35000"/>
                  </a:schemeClr>
                </a:solidFill>
                <a:latin typeface="Calibri" panose="020F0502020204030204" pitchFamily="34" charset="0"/>
              </a:rPr>
              <a:t>¿Crees que está	  “atrapado” por ella?</a:t>
            </a:r>
          </a:p>
        </p:txBody>
      </p:sp>
      <p:sp>
        <p:nvSpPr>
          <p:cNvPr id="6" name="Título 1">
            <a:extLst>
              <a:ext uri="{FF2B5EF4-FFF2-40B4-BE49-F238E27FC236}">
                <a16:creationId xmlns:a16="http://schemas.microsoft.com/office/drawing/2014/main" id="{A30E26A1-5CFE-45CF-815B-3ED2A06F4638}"/>
              </a:ext>
            </a:extLst>
          </p:cNvPr>
          <p:cNvSpPr txBox="1">
            <a:spLocks/>
          </p:cNvSpPr>
          <p:nvPr/>
        </p:nvSpPr>
        <p:spPr>
          <a:xfrm>
            <a:off x="2478596" y="526691"/>
            <a:ext cx="4186808" cy="658812"/>
          </a:xfrm>
          <a:prstGeom prst="rect">
            <a:avLst/>
          </a:prstGeom>
        </p:spPr>
        <p:txBody>
          <a:bodyPr/>
          <a:lstStyle>
            <a:lvl1pPr algn="ctr" defTabSz="457200" rtl="0" eaLnBrk="1" latinLnBrk="0" hangingPunct="1">
              <a:spcBef>
                <a:spcPct val="0"/>
              </a:spcBef>
              <a:buNone/>
              <a:defRPr sz="2800" b="1" kern="1200">
                <a:solidFill>
                  <a:srgbClr val="E73137"/>
                </a:solidFill>
                <a:latin typeface="+mj-lt"/>
                <a:ea typeface="+mj-ea"/>
                <a:cs typeface="+mj-cs"/>
              </a:defRPr>
            </a:lvl1pPr>
          </a:lstStyle>
          <a:p>
            <a:r>
              <a:rPr lang="es-ES" dirty="0"/>
              <a:t>Reflexiona</a:t>
            </a:r>
          </a:p>
        </p:txBody>
      </p:sp>
      <p:pic>
        <p:nvPicPr>
          <p:cNvPr id="7" name="Imagen 6">
            <a:extLst>
              <a:ext uri="{FF2B5EF4-FFF2-40B4-BE49-F238E27FC236}">
                <a16:creationId xmlns:a16="http://schemas.microsoft.com/office/drawing/2014/main" id="{1E3B60F2-82CB-46D3-B8D2-80B7E0F76EF9}"/>
              </a:ext>
            </a:extLst>
          </p:cNvPr>
          <p:cNvPicPr>
            <a:picLocks noChangeAspect="1"/>
          </p:cNvPicPr>
          <p:nvPr/>
        </p:nvPicPr>
        <p:blipFill rotWithShape="1">
          <a:blip r:embed="rId3"/>
          <a:srcRect l="57087" t="16401" r="16138" b="8204"/>
          <a:stretch/>
        </p:blipFill>
        <p:spPr>
          <a:xfrm>
            <a:off x="660322" y="1556793"/>
            <a:ext cx="4364208" cy="3456384"/>
          </a:xfrm>
          <a:prstGeom prst="rect">
            <a:avLst/>
          </a:prstGeom>
        </p:spPr>
      </p:pic>
    </p:spTree>
    <p:extLst>
      <p:ext uri="{BB962C8B-B14F-4D97-AF65-F5344CB8AC3E}">
        <p14:creationId xmlns:p14="http://schemas.microsoft.com/office/powerpoint/2010/main" val="2946134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067300" y="0"/>
            <a:ext cx="4076700" cy="6191250"/>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title"/>
          </p:nvPr>
        </p:nvSpPr>
        <p:spPr>
          <a:xfrm>
            <a:off x="457200" y="274638"/>
            <a:ext cx="4186808" cy="658812"/>
          </a:xfrm>
        </p:spPr>
        <p:txBody>
          <a:bodyPr/>
          <a:lstStyle/>
          <a:p>
            <a:r>
              <a:rPr lang="es-ES" dirty="0"/>
              <a:t>Reflexiona</a:t>
            </a:r>
          </a:p>
        </p:txBody>
      </p:sp>
      <p:sp>
        <p:nvSpPr>
          <p:cNvPr id="3" name="Marcador de texto 2"/>
          <p:cNvSpPr>
            <a:spLocks noGrp="1"/>
          </p:cNvSpPr>
          <p:nvPr>
            <p:ph type="body" sz="quarter" idx="11"/>
          </p:nvPr>
        </p:nvSpPr>
        <p:spPr/>
        <p:txBody>
          <a:bodyPr/>
          <a:lstStyle/>
          <a:p>
            <a:r>
              <a:rPr lang="es-ES" dirty="0"/>
              <a:t>Reflexiona. Tecnología y vida social</a:t>
            </a:r>
          </a:p>
        </p:txBody>
      </p:sp>
      <p:sp>
        <p:nvSpPr>
          <p:cNvPr id="13" name="Marcador de texto 10"/>
          <p:cNvSpPr>
            <a:spLocks noGrp="1"/>
          </p:cNvSpPr>
          <p:nvPr/>
        </p:nvSpPr>
        <p:spPr>
          <a:xfrm>
            <a:off x="683568" y="1077957"/>
            <a:ext cx="4330824" cy="4539655"/>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0">
              <a:buNone/>
            </a:pPr>
            <a:r>
              <a:rPr lang="es-ES" sz="2400" dirty="0">
                <a:solidFill>
                  <a:schemeClr val="tx1">
                    <a:lumMod val="65000"/>
                    <a:lumOff val="35000"/>
                  </a:schemeClr>
                </a:solidFill>
              </a:rPr>
              <a:t>¿En qué medida el uso que hace de la tecnología:</a:t>
            </a:r>
          </a:p>
          <a:p>
            <a:pPr marL="1081088" indent="-457200">
              <a:buClr>
                <a:schemeClr val="tx1">
                  <a:lumMod val="65000"/>
                  <a:lumOff val="35000"/>
                </a:schemeClr>
              </a:buClr>
            </a:pPr>
            <a:r>
              <a:rPr lang="es-ES" sz="2400" dirty="0">
                <a:solidFill>
                  <a:srgbClr val="DD3137"/>
                </a:solidFill>
              </a:rPr>
              <a:t>Internet, </a:t>
            </a:r>
          </a:p>
          <a:p>
            <a:pPr marL="1081088" indent="-457200">
              <a:buClr>
                <a:schemeClr val="tx1">
                  <a:lumMod val="65000"/>
                  <a:lumOff val="35000"/>
                </a:schemeClr>
              </a:buClr>
            </a:pPr>
            <a:r>
              <a:rPr lang="es-ES" sz="2400" dirty="0">
                <a:solidFill>
                  <a:srgbClr val="DD3137"/>
                </a:solidFill>
              </a:rPr>
              <a:t>teléfono móvil, </a:t>
            </a:r>
          </a:p>
          <a:p>
            <a:pPr marL="1081088" indent="-457200">
              <a:buClr>
                <a:schemeClr val="tx1">
                  <a:lumMod val="65000"/>
                  <a:lumOff val="35000"/>
                </a:schemeClr>
              </a:buClr>
            </a:pPr>
            <a:r>
              <a:rPr lang="es-ES" sz="2400" dirty="0">
                <a:solidFill>
                  <a:srgbClr val="DD3137"/>
                </a:solidFill>
              </a:rPr>
              <a:t>redes sociales,</a:t>
            </a:r>
          </a:p>
          <a:p>
            <a:pPr marL="1081088" indent="-457200">
              <a:buClr>
                <a:schemeClr val="tx1">
                  <a:lumMod val="65000"/>
                  <a:lumOff val="35000"/>
                </a:schemeClr>
              </a:buClr>
            </a:pPr>
            <a:r>
              <a:rPr lang="es-ES" sz="2400" dirty="0">
                <a:solidFill>
                  <a:srgbClr val="DD3137"/>
                </a:solidFill>
              </a:rPr>
              <a:t>mensajería y chats,</a:t>
            </a:r>
          </a:p>
          <a:p>
            <a:pPr marL="1081088" indent="-457200">
              <a:buClr>
                <a:schemeClr val="tx1">
                  <a:lumMod val="65000"/>
                  <a:lumOff val="35000"/>
                </a:schemeClr>
              </a:buClr>
            </a:pPr>
            <a:r>
              <a:rPr lang="es-ES" sz="2400" dirty="0">
                <a:solidFill>
                  <a:srgbClr val="DD3137"/>
                </a:solidFill>
              </a:rPr>
              <a:t>videojuegos </a:t>
            </a:r>
          </a:p>
          <a:p>
            <a:pPr marL="182563" indent="0">
              <a:buNone/>
            </a:pPr>
            <a:r>
              <a:rPr lang="es-ES" sz="2400" dirty="0">
                <a:solidFill>
                  <a:schemeClr val="tx1">
                    <a:lumMod val="65000"/>
                    <a:lumOff val="35000"/>
                  </a:schemeClr>
                </a:solidFill>
              </a:rPr>
              <a:t>afecta a su vida social, profesión al o </a:t>
            </a:r>
            <a:r>
              <a:rPr lang="es-ES" sz="2400" u="sng" dirty="0">
                <a:solidFill>
                  <a:schemeClr val="tx1">
                    <a:lumMod val="65000"/>
                    <a:lumOff val="35000"/>
                  </a:schemeClr>
                </a:solidFill>
              </a:rPr>
              <a:t>académica</a:t>
            </a:r>
            <a:r>
              <a:rPr lang="es-ES" sz="2400" dirty="0">
                <a:solidFill>
                  <a:schemeClr val="tx1">
                    <a:lumMod val="65000"/>
                    <a:lumOff val="35000"/>
                  </a:schemeClr>
                </a:solidFill>
              </a:rPr>
              <a:t>? </a:t>
            </a: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Tree>
    <p:extLst>
      <p:ext uri="{BB962C8B-B14F-4D97-AF65-F5344CB8AC3E}">
        <p14:creationId xmlns:p14="http://schemas.microsoft.com/office/powerpoint/2010/main" val="145323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1"/>
          </p:nvPr>
        </p:nvSpPr>
        <p:spPr/>
        <p:txBody>
          <a:bodyPr/>
          <a:lstStyle/>
          <a:p>
            <a:r>
              <a:rPr lang="es-ES" dirty="0"/>
              <a:t>Reflexiona. Tecnología y vida social</a:t>
            </a:r>
          </a:p>
        </p:txBody>
      </p:sp>
      <p:sp>
        <p:nvSpPr>
          <p:cNvPr id="5" name="Título 4"/>
          <p:cNvSpPr>
            <a:spLocks noGrp="1"/>
          </p:cNvSpPr>
          <p:nvPr>
            <p:ph type="title"/>
          </p:nvPr>
        </p:nvSpPr>
        <p:spPr>
          <a:xfrm>
            <a:off x="457200" y="332656"/>
            <a:ext cx="8229600" cy="658812"/>
          </a:xfrm>
        </p:spPr>
        <p:txBody>
          <a:bodyPr/>
          <a:lstStyle/>
          <a:p>
            <a:r>
              <a:rPr lang="es-ES" dirty="0"/>
              <a:t> ¿Os identificáis con alguna de esta situaciones?</a:t>
            </a:r>
          </a:p>
        </p:txBody>
      </p:sp>
      <p:sp>
        <p:nvSpPr>
          <p:cNvPr id="13" name="Título 6"/>
          <p:cNvSpPr txBox="1">
            <a:spLocks/>
          </p:cNvSpPr>
          <p:nvPr/>
        </p:nvSpPr>
        <p:spPr>
          <a:xfrm>
            <a:off x="409304" y="2132856"/>
            <a:ext cx="4476251" cy="1489340"/>
          </a:xfrm>
          <a:prstGeom prst="rect">
            <a:avLst/>
          </a:prstGeom>
          <a:solidFill>
            <a:schemeClr val="bg1">
              <a:alpha val="73000"/>
            </a:schemeClr>
          </a:solidFill>
        </p:spPr>
        <p:txBody>
          <a:bodyPr vert="horz" lIns="91440" tIns="45720" rIns="91440" bIns="45720" rtlCol="0" anchor="ctr">
            <a:noAutofit/>
          </a:bodyPr>
          <a:lstStyle>
            <a:defPPr>
              <a:defRPr lang="es-ES"/>
            </a:defPPr>
            <a:lvl1pPr marL="342900" indent="-342900">
              <a:buClr>
                <a:schemeClr val="tx1">
                  <a:lumMod val="65000"/>
                  <a:lumOff val="35000"/>
                </a:schemeClr>
              </a:buClr>
              <a:buFont typeface="Arial" panose="020B0604020202020204" pitchFamily="34" charset="0"/>
              <a:buChar char="•"/>
              <a:defRPr sz="1600">
                <a:solidFill>
                  <a:schemeClr val="tx1">
                    <a:lumMod val="65000"/>
                    <a:lumOff val="3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En un concierto, el cine, un partido, ¿está más pendiente de los mensajes y comentarios que llegan a su teléfono móvil que de la actividad en la que estás participando?</a:t>
            </a:r>
          </a:p>
        </p:txBody>
      </p:sp>
      <p:pic>
        <p:nvPicPr>
          <p:cNvPr id="15" name="Marcador de contenido 13"/>
          <p:cNvPicPr>
            <a:picLocks noGrp="1" noChangeAspect="1"/>
          </p:cNvPicPr>
          <p:nvPr/>
        </p:nvPicPr>
        <p:blipFill rotWithShape="1">
          <a:blip r:embed="rId3">
            <a:extLst>
              <a:ext uri="{28A0092B-C50C-407E-A947-70E740481C1C}">
                <a14:useLocalDpi xmlns:a14="http://schemas.microsoft.com/office/drawing/2010/main" val="0"/>
              </a:ext>
            </a:extLst>
          </a:blip>
          <a:stretch/>
        </p:blipFill>
        <p:spPr>
          <a:xfrm>
            <a:off x="5739997" y="3600527"/>
            <a:ext cx="2192112" cy="1723409"/>
          </a:xfrm>
          <a:prstGeom prst="rect">
            <a:avLst/>
          </a:prstGeom>
          <a:ln>
            <a:noFill/>
          </a:ln>
          <a:effectLst>
            <a:outerShdw blurRad="292100" dist="139700" dir="2700000" algn="tl" rotWithShape="0">
              <a:srgbClr val="333333">
                <a:alpha val="65000"/>
              </a:srgbClr>
            </a:outerShdw>
          </a:effectLst>
        </p:spPr>
      </p:pic>
      <p:sp>
        <p:nvSpPr>
          <p:cNvPr id="16" name="1 Rectángulo"/>
          <p:cNvSpPr/>
          <p:nvPr/>
        </p:nvSpPr>
        <p:spPr>
          <a:xfrm>
            <a:off x="4658065" y="1480293"/>
            <a:ext cx="4355976" cy="584775"/>
          </a:xfrm>
          <a:prstGeom prst="rect">
            <a:avLst/>
          </a:prstGeom>
          <a:solidFill>
            <a:schemeClr val="bg1">
              <a:alpha val="73000"/>
            </a:schemeClr>
          </a:solidFill>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pPr>
            <a:r>
              <a:rPr lang="es-ES" sz="1600" dirty="0">
                <a:solidFill>
                  <a:schemeClr val="tx1">
                    <a:lumMod val="65000"/>
                    <a:lumOff val="35000"/>
                  </a:schemeClr>
                </a:solidFill>
              </a:rPr>
              <a:t>¿Revisas Instagram mientras come con su familia?</a:t>
            </a:r>
          </a:p>
        </p:txBody>
      </p:sp>
      <p:sp>
        <p:nvSpPr>
          <p:cNvPr id="17" name="1 Rectángulo"/>
          <p:cNvSpPr/>
          <p:nvPr/>
        </p:nvSpPr>
        <p:spPr>
          <a:xfrm>
            <a:off x="5004048" y="2245494"/>
            <a:ext cx="3600400" cy="830997"/>
          </a:xfrm>
          <a:prstGeom prst="rect">
            <a:avLst/>
          </a:prstGeom>
          <a:solidFill>
            <a:schemeClr val="bg1">
              <a:alpha val="73000"/>
            </a:schemeClr>
          </a:solidFill>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pPr>
            <a:r>
              <a:rPr lang="es-ES" sz="1600" dirty="0">
                <a:solidFill>
                  <a:schemeClr val="tx1">
                    <a:lumMod val="65000"/>
                    <a:lumOff val="35000"/>
                  </a:schemeClr>
                </a:solidFill>
              </a:rPr>
              <a:t>¿Usa WhatsApp para hablar con la persona que tienes sentada a tu lado en ese momento?</a:t>
            </a:r>
          </a:p>
        </p:txBody>
      </p:sp>
      <p:sp>
        <p:nvSpPr>
          <p:cNvPr id="18" name="Título 6"/>
          <p:cNvSpPr txBox="1">
            <a:spLocks/>
          </p:cNvSpPr>
          <p:nvPr/>
        </p:nvSpPr>
        <p:spPr>
          <a:xfrm>
            <a:off x="394020" y="1302102"/>
            <a:ext cx="4476250" cy="960876"/>
          </a:xfrm>
          <a:prstGeom prst="rect">
            <a:avLst/>
          </a:prstGeom>
          <a:solidFill>
            <a:schemeClr val="bg1">
              <a:alpha val="73000"/>
            </a:schemeClr>
          </a:solidFill>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pPr>
            <a:r>
              <a:rPr lang="es-ES" sz="1600" dirty="0">
                <a:solidFill>
                  <a:schemeClr val="tx1">
                    <a:lumMod val="65000"/>
                    <a:lumOff val="35000"/>
                  </a:schemeClr>
                </a:solidFill>
              </a:rPr>
              <a:t>¿Chatea con otras personas, mientras está con alguien?</a:t>
            </a:r>
          </a:p>
        </p:txBody>
      </p:sp>
      <p:sp>
        <p:nvSpPr>
          <p:cNvPr id="9" name="1 Rectángulo">
            <a:extLst>
              <a:ext uri="{FF2B5EF4-FFF2-40B4-BE49-F238E27FC236}">
                <a16:creationId xmlns:a16="http://schemas.microsoft.com/office/drawing/2014/main" id="{309988D5-B4C1-48EB-BAFB-BA88D60811FE}"/>
              </a:ext>
            </a:extLst>
          </p:cNvPr>
          <p:cNvSpPr/>
          <p:nvPr/>
        </p:nvSpPr>
        <p:spPr>
          <a:xfrm>
            <a:off x="535818" y="3968546"/>
            <a:ext cx="4355976" cy="830997"/>
          </a:xfrm>
          <a:prstGeom prst="rect">
            <a:avLst/>
          </a:prstGeom>
          <a:solidFill>
            <a:schemeClr val="bg1">
              <a:alpha val="73000"/>
            </a:schemeClr>
          </a:solidFill>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pPr>
            <a:r>
              <a:rPr lang="es-ES" sz="1600" dirty="0">
                <a:solidFill>
                  <a:schemeClr val="tx1">
                    <a:lumMod val="65000"/>
                    <a:lumOff val="35000"/>
                  </a:schemeClr>
                </a:solidFill>
              </a:rPr>
              <a:t>¿Apura el momento de apagar la luz, cuando está cansado al final del día, para revisar todos los ‘me gusta’, seguidores y comentarios que le han llegado a través de sus redes sociales?</a:t>
            </a:r>
          </a:p>
        </p:txBody>
      </p:sp>
    </p:spTree>
    <p:extLst>
      <p:ext uri="{BB962C8B-B14F-4D97-AF65-F5344CB8AC3E}">
        <p14:creationId xmlns:p14="http://schemas.microsoft.com/office/powerpoint/2010/main" val="200392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1"/>
          </p:nvPr>
        </p:nvSpPr>
        <p:spPr/>
        <p:txBody>
          <a:bodyPr/>
          <a:lstStyle/>
          <a:p>
            <a:r>
              <a:rPr lang="es-ES" dirty="0"/>
              <a:t>Reflexiona. Tecnología y vida social</a:t>
            </a:r>
          </a:p>
        </p:txBody>
      </p:sp>
      <p:sp>
        <p:nvSpPr>
          <p:cNvPr id="5" name="Título 4"/>
          <p:cNvSpPr>
            <a:spLocks noGrp="1"/>
          </p:cNvSpPr>
          <p:nvPr>
            <p:ph type="title"/>
          </p:nvPr>
        </p:nvSpPr>
        <p:spPr/>
        <p:txBody>
          <a:bodyPr/>
          <a:lstStyle/>
          <a:p>
            <a:r>
              <a:rPr lang="es-ES" dirty="0"/>
              <a:t> ¿Os identificáis con alguno de estos síntomas?</a:t>
            </a:r>
          </a:p>
        </p:txBody>
      </p:sp>
      <p:pic>
        <p:nvPicPr>
          <p:cNvPr id="15" name="Marcador de contenido 13"/>
          <p:cNvPicPr>
            <a:picLocks noGrp="1" noChangeAspect="1"/>
          </p:cNvPicPr>
          <p:nvPr/>
        </p:nvPicPr>
        <p:blipFill rotWithShape="1">
          <a:blip r:embed="rId3">
            <a:extLst>
              <a:ext uri="{28A0092B-C50C-407E-A947-70E740481C1C}">
                <a14:useLocalDpi xmlns:a14="http://schemas.microsoft.com/office/drawing/2010/main" val="0"/>
              </a:ext>
            </a:extLst>
          </a:blip>
          <a:stretch/>
        </p:blipFill>
        <p:spPr>
          <a:xfrm>
            <a:off x="5724128" y="2438797"/>
            <a:ext cx="2192112" cy="1723409"/>
          </a:xfrm>
          <a:prstGeom prst="rect">
            <a:avLst/>
          </a:prstGeom>
          <a:ln>
            <a:noFill/>
          </a:ln>
          <a:effectLst>
            <a:outerShdw blurRad="292100" dist="139700" dir="2700000" algn="tl" rotWithShape="0">
              <a:srgbClr val="333333">
                <a:alpha val="65000"/>
              </a:srgbClr>
            </a:outerShdw>
          </a:effectLst>
        </p:spPr>
      </p:pic>
      <p:sp>
        <p:nvSpPr>
          <p:cNvPr id="16" name="1 Rectángulo"/>
          <p:cNvSpPr/>
          <p:nvPr/>
        </p:nvSpPr>
        <p:spPr>
          <a:xfrm>
            <a:off x="457200" y="3341399"/>
            <a:ext cx="4355976" cy="584775"/>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tx1">
                  <a:lumMod val="65000"/>
                  <a:lumOff val="35000"/>
                </a:schemeClr>
              </a:buClr>
              <a:buFont typeface="Arial" panose="020B0604020202020204" pitchFamily="34" charset="0"/>
              <a:buChar char="•"/>
            </a:pPr>
            <a:r>
              <a:rPr lang="es-ES" sz="1600" dirty="0">
                <a:solidFill>
                  <a:schemeClr val="tx1">
                    <a:lumMod val="65000"/>
                    <a:lumOff val="35000"/>
                  </a:schemeClr>
                </a:solidFill>
              </a:rPr>
              <a:t>¿Cruza la calle más atento a los mensajes que llegan a su móvil que al tráfico?</a:t>
            </a:r>
          </a:p>
        </p:txBody>
      </p:sp>
      <p:sp>
        <p:nvSpPr>
          <p:cNvPr id="18" name="Título 6"/>
          <p:cNvSpPr txBox="1">
            <a:spLocks/>
          </p:cNvSpPr>
          <p:nvPr/>
        </p:nvSpPr>
        <p:spPr>
          <a:xfrm>
            <a:off x="467544" y="1243988"/>
            <a:ext cx="4248472" cy="960876"/>
          </a:xfrm>
          <a:prstGeom prst="rect">
            <a:avLst/>
          </a:prstGeom>
          <a:solidFill>
            <a:schemeClr val="bg1">
              <a:alpha val="73000"/>
            </a:schemeClr>
          </a:solidFill>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pPr>
            <a:r>
              <a:rPr lang="es-ES" sz="1600" dirty="0">
                <a:solidFill>
                  <a:schemeClr val="tx1">
                    <a:lumMod val="65000"/>
                    <a:lumOff val="35000"/>
                  </a:schemeClr>
                </a:solidFill>
              </a:rPr>
              <a:t>¿Tiene pánico a quedarse sin batería?</a:t>
            </a:r>
          </a:p>
        </p:txBody>
      </p:sp>
      <p:sp>
        <p:nvSpPr>
          <p:cNvPr id="2" name="Rectángulo 1">
            <a:extLst>
              <a:ext uri="{FF2B5EF4-FFF2-40B4-BE49-F238E27FC236}">
                <a16:creationId xmlns:a16="http://schemas.microsoft.com/office/drawing/2014/main" id="{7ACFAD8C-B8E0-4C33-887B-EA90D3F0A84C}"/>
              </a:ext>
            </a:extLst>
          </p:cNvPr>
          <p:cNvSpPr/>
          <p:nvPr/>
        </p:nvSpPr>
        <p:spPr>
          <a:xfrm>
            <a:off x="460209" y="2438797"/>
            <a:ext cx="4572000" cy="584775"/>
          </a:xfrm>
          <a:prstGeom prst="rect">
            <a:avLst/>
          </a:prstGeom>
        </p:spPr>
        <p:txBody>
          <a:bodyPr anchor="ctr">
            <a:spAutoFit/>
          </a:bodyPr>
          <a:lstStyle/>
          <a:p>
            <a:pPr marL="285750" indent="-285750">
              <a:buFont typeface="Arial" panose="020B0604020202020204" pitchFamily="34" charset="0"/>
              <a:buChar char="•"/>
            </a:pPr>
            <a:r>
              <a:rPr lang="es-ES" sz="1600" dirty="0">
                <a:solidFill>
                  <a:srgbClr val="595959"/>
                </a:solidFill>
                <a:latin typeface="Calibri" panose="020F0502020204030204" pitchFamily="34" charset="0"/>
              </a:rPr>
              <a:t>¿Notas que tu teléfono vibra o y realmente no ha sido así?</a:t>
            </a:r>
            <a:endParaRPr lang="es-ES" sz="1600" dirty="0"/>
          </a:p>
        </p:txBody>
      </p:sp>
      <p:sp>
        <p:nvSpPr>
          <p:cNvPr id="3" name="Rectángulo 2">
            <a:extLst>
              <a:ext uri="{FF2B5EF4-FFF2-40B4-BE49-F238E27FC236}">
                <a16:creationId xmlns:a16="http://schemas.microsoft.com/office/drawing/2014/main" id="{974338C0-DB81-4361-B5FC-C64678C2864D}"/>
              </a:ext>
            </a:extLst>
          </p:cNvPr>
          <p:cNvSpPr/>
          <p:nvPr/>
        </p:nvSpPr>
        <p:spPr>
          <a:xfrm>
            <a:off x="457200" y="4268632"/>
            <a:ext cx="4572000" cy="1077218"/>
          </a:xfrm>
          <a:prstGeom prst="rect">
            <a:avLst/>
          </a:prstGeom>
        </p:spPr>
        <p:txBody>
          <a:bodyPr anchor="ctr">
            <a:spAutoFit/>
          </a:bodyPr>
          <a:lstStyle/>
          <a:p>
            <a:pPr marL="285750" indent="-285750">
              <a:buFont typeface="Arial" panose="020B0604020202020204" pitchFamily="34" charset="0"/>
              <a:buChar char="•"/>
            </a:pPr>
            <a:r>
              <a:rPr lang="es-ES" sz="1600" dirty="0">
                <a:solidFill>
                  <a:srgbClr val="595959"/>
                </a:solidFill>
                <a:latin typeface="Calibri" panose="020F0502020204030204" pitchFamily="34" charset="0"/>
              </a:rPr>
              <a:t>Lo primero que haces cuando llegas a un hotel, cafetería, restaurante, es confirmar la existencia de conexión </a:t>
            </a:r>
            <a:r>
              <a:rPr lang="es-ES" sz="1600" dirty="0" err="1">
                <a:solidFill>
                  <a:srgbClr val="595959"/>
                </a:solidFill>
                <a:latin typeface="Calibri" panose="020F0502020204030204" pitchFamily="34" charset="0"/>
              </a:rPr>
              <a:t>WiFi</a:t>
            </a:r>
            <a:r>
              <a:rPr lang="es-ES" sz="1600" dirty="0">
                <a:solidFill>
                  <a:srgbClr val="595959"/>
                </a:solidFill>
                <a:latin typeface="Calibri" panose="020F0502020204030204" pitchFamily="34" charset="0"/>
              </a:rPr>
              <a:t>, enfadándote si no está disponible.</a:t>
            </a:r>
            <a:endParaRPr lang="es-ES" sz="1600" dirty="0"/>
          </a:p>
        </p:txBody>
      </p:sp>
    </p:spTree>
    <p:extLst>
      <p:ext uri="{BB962C8B-B14F-4D97-AF65-F5344CB8AC3E}">
        <p14:creationId xmlns:p14="http://schemas.microsoft.com/office/powerpoint/2010/main" val="62662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1"/>
          </p:nvPr>
        </p:nvSpPr>
        <p:spPr/>
        <p:txBody>
          <a:bodyPr/>
          <a:lstStyle/>
          <a:p>
            <a:r>
              <a:rPr lang="es-ES" dirty="0"/>
              <a:t>Síntomas del uso excesivo de las TIC</a:t>
            </a:r>
          </a:p>
        </p:txBody>
      </p:sp>
      <p:sp>
        <p:nvSpPr>
          <p:cNvPr id="7" name="6 Triángulo isósceles"/>
          <p:cNvSpPr/>
          <p:nvPr/>
        </p:nvSpPr>
        <p:spPr>
          <a:xfrm>
            <a:off x="2309018" y="1052736"/>
            <a:ext cx="4525963" cy="4525963"/>
          </a:xfrm>
          <a:prstGeom prst="triangle">
            <a:avLst/>
          </a:prstGeom>
          <a:solidFill>
            <a:srgbClr val="DD3137"/>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8" name="7 Grupo"/>
          <p:cNvGrpSpPr/>
          <p:nvPr/>
        </p:nvGrpSpPr>
        <p:grpSpPr>
          <a:xfrm>
            <a:off x="1027374" y="2368329"/>
            <a:ext cx="2957567" cy="422495"/>
            <a:chOff x="288030" y="1531704"/>
            <a:chExt cx="2941875" cy="422495"/>
          </a:xfrm>
        </p:grpSpPr>
        <p:sp>
          <p:nvSpPr>
            <p:cNvPr id="27" name="26 Rectángulo redondeado"/>
            <p:cNvSpPr/>
            <p:nvPr/>
          </p:nvSpPr>
          <p:spPr>
            <a:xfrm>
              <a:off x="288030" y="1531704"/>
              <a:ext cx="2941875" cy="422495"/>
            </a:xfrm>
            <a:prstGeom prst="roundRect">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27 Rectángulo"/>
            <p:cNvSpPr/>
            <p:nvPr/>
          </p:nvSpPr>
          <p:spPr>
            <a:xfrm>
              <a:off x="308655" y="1552329"/>
              <a:ext cx="2900625" cy="3812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400" b="1" kern="1200" dirty="0"/>
                <a:t>Negación del problema</a:t>
              </a:r>
            </a:p>
          </p:txBody>
        </p:sp>
      </p:grpSp>
      <p:grpSp>
        <p:nvGrpSpPr>
          <p:cNvPr id="9" name="8 Grupo"/>
          <p:cNvGrpSpPr/>
          <p:nvPr/>
        </p:nvGrpSpPr>
        <p:grpSpPr>
          <a:xfrm>
            <a:off x="1027374" y="3326822"/>
            <a:ext cx="2963323" cy="465013"/>
            <a:chOff x="360048" y="2431551"/>
            <a:chExt cx="2941875" cy="465013"/>
          </a:xfrm>
        </p:grpSpPr>
        <p:sp>
          <p:nvSpPr>
            <p:cNvPr id="25" name="24 Rectángulo redondeado"/>
            <p:cNvSpPr/>
            <p:nvPr/>
          </p:nvSpPr>
          <p:spPr>
            <a:xfrm>
              <a:off x="360048" y="2431551"/>
              <a:ext cx="2941875" cy="465013"/>
            </a:xfrm>
            <a:prstGeom prst="roundRect">
              <a:avLst/>
            </a:prstGeom>
            <a:ln>
              <a:solidFill>
                <a:srgbClr val="92D05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25 Rectángulo"/>
            <p:cNvSpPr/>
            <p:nvPr/>
          </p:nvSpPr>
          <p:spPr>
            <a:xfrm>
              <a:off x="382748" y="2454251"/>
              <a:ext cx="2896475" cy="41961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400" b="1" kern="1200" dirty="0"/>
                <a:t>Síndrome de abstinencia</a:t>
              </a:r>
            </a:p>
          </p:txBody>
        </p:sp>
      </p:grpSp>
      <p:grpSp>
        <p:nvGrpSpPr>
          <p:cNvPr id="10" name="9 Grupo"/>
          <p:cNvGrpSpPr/>
          <p:nvPr/>
        </p:nvGrpSpPr>
        <p:grpSpPr>
          <a:xfrm>
            <a:off x="4998809" y="4641617"/>
            <a:ext cx="2957567" cy="517649"/>
            <a:chOff x="4464494" y="3941480"/>
            <a:chExt cx="2941875" cy="517649"/>
          </a:xfrm>
        </p:grpSpPr>
        <p:sp>
          <p:nvSpPr>
            <p:cNvPr id="23" name="22 Rectángulo redondeado"/>
            <p:cNvSpPr/>
            <p:nvPr/>
          </p:nvSpPr>
          <p:spPr>
            <a:xfrm>
              <a:off x="4464494" y="3941480"/>
              <a:ext cx="2941875" cy="517649"/>
            </a:xfrm>
            <a:prstGeom prst="roundRect">
              <a:avLst/>
            </a:prstGeom>
            <a:ln>
              <a:solidFill>
                <a:srgbClr val="7030A0"/>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23 Rectángulo"/>
            <p:cNvSpPr/>
            <p:nvPr/>
          </p:nvSpPr>
          <p:spPr>
            <a:xfrm>
              <a:off x="4489764" y="3966750"/>
              <a:ext cx="2891335" cy="46710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Necesidad de + tiempo (Tolerancia)</a:t>
              </a:r>
            </a:p>
          </p:txBody>
        </p:sp>
      </p:grpSp>
      <p:grpSp>
        <p:nvGrpSpPr>
          <p:cNvPr id="11" name="10 Grupo"/>
          <p:cNvGrpSpPr/>
          <p:nvPr/>
        </p:nvGrpSpPr>
        <p:grpSpPr>
          <a:xfrm>
            <a:off x="1027373" y="4323830"/>
            <a:ext cx="2957567" cy="424482"/>
            <a:chOff x="0" y="3456385"/>
            <a:chExt cx="2941875" cy="424482"/>
          </a:xfrm>
        </p:grpSpPr>
        <p:sp>
          <p:nvSpPr>
            <p:cNvPr id="21" name="20 Rectángulo redondeado"/>
            <p:cNvSpPr/>
            <p:nvPr/>
          </p:nvSpPr>
          <p:spPr>
            <a:xfrm>
              <a:off x="0" y="3456385"/>
              <a:ext cx="2941875" cy="424482"/>
            </a:xfrm>
            <a:prstGeom prst="roundRect">
              <a:avLst/>
            </a:prstGeom>
            <a:ln>
              <a:solidFill>
                <a:srgbClr val="00B0F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21 Rectángulo"/>
            <p:cNvSpPr/>
            <p:nvPr/>
          </p:nvSpPr>
          <p:spPr>
            <a:xfrm>
              <a:off x="20722" y="3477107"/>
              <a:ext cx="2900431" cy="38303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400" b="1" kern="1200" dirty="0"/>
                <a:t>Ansia, necesidad incontrolable</a:t>
              </a:r>
            </a:p>
          </p:txBody>
        </p:sp>
      </p:grpSp>
      <p:grpSp>
        <p:nvGrpSpPr>
          <p:cNvPr id="12" name="11 Grupo"/>
          <p:cNvGrpSpPr/>
          <p:nvPr/>
        </p:nvGrpSpPr>
        <p:grpSpPr>
          <a:xfrm>
            <a:off x="4998809" y="3691729"/>
            <a:ext cx="2957567" cy="523178"/>
            <a:chOff x="4614706" y="2835992"/>
            <a:chExt cx="2941875" cy="523178"/>
          </a:xfrm>
        </p:grpSpPr>
        <p:sp>
          <p:nvSpPr>
            <p:cNvPr id="19" name="18 Rectángulo redondeado"/>
            <p:cNvSpPr/>
            <p:nvPr/>
          </p:nvSpPr>
          <p:spPr>
            <a:xfrm>
              <a:off x="4614706" y="2835992"/>
              <a:ext cx="2941875" cy="523178"/>
            </a:xfrm>
            <a:prstGeom prst="roundRect">
              <a:avLst/>
            </a:prstGeom>
            <a:ln>
              <a:solidFill>
                <a:srgbClr val="FFC000"/>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19 Rectángulo"/>
            <p:cNvSpPr/>
            <p:nvPr/>
          </p:nvSpPr>
          <p:spPr>
            <a:xfrm>
              <a:off x="4640245" y="2861531"/>
              <a:ext cx="2890797" cy="47210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Descuido y abandono de intereses y relaciones previas</a:t>
              </a:r>
            </a:p>
          </p:txBody>
        </p:sp>
      </p:grpSp>
      <p:grpSp>
        <p:nvGrpSpPr>
          <p:cNvPr id="13" name="12 Grupo"/>
          <p:cNvGrpSpPr/>
          <p:nvPr/>
        </p:nvGrpSpPr>
        <p:grpSpPr>
          <a:xfrm>
            <a:off x="4998809" y="2790824"/>
            <a:ext cx="2941875" cy="479268"/>
            <a:chOff x="4289688" y="1841312"/>
            <a:chExt cx="2941875" cy="479268"/>
          </a:xfrm>
        </p:grpSpPr>
        <p:sp>
          <p:nvSpPr>
            <p:cNvPr id="17" name="16 Rectángulo redondeado"/>
            <p:cNvSpPr/>
            <p:nvPr/>
          </p:nvSpPr>
          <p:spPr>
            <a:xfrm>
              <a:off x="4289688" y="1841312"/>
              <a:ext cx="2941875" cy="479268"/>
            </a:xfrm>
            <a:prstGeom prst="roundRect">
              <a:avLst/>
            </a:prstGeom>
            <a:ln>
              <a:solidFill>
                <a:srgbClr val="DD3137"/>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17 Rectángulo"/>
            <p:cNvSpPr/>
            <p:nvPr/>
          </p:nvSpPr>
          <p:spPr>
            <a:xfrm>
              <a:off x="4313084" y="1864708"/>
              <a:ext cx="2895083" cy="43247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Malestar e irritabilidad</a:t>
              </a:r>
            </a:p>
          </p:txBody>
        </p:sp>
      </p:grpSp>
      <p:grpSp>
        <p:nvGrpSpPr>
          <p:cNvPr id="14" name="13 Grupo"/>
          <p:cNvGrpSpPr/>
          <p:nvPr/>
        </p:nvGrpSpPr>
        <p:grpSpPr>
          <a:xfrm>
            <a:off x="4998809" y="1803550"/>
            <a:ext cx="2957567" cy="561304"/>
            <a:chOff x="3982424" y="723943"/>
            <a:chExt cx="3744390" cy="561304"/>
          </a:xfrm>
        </p:grpSpPr>
        <p:sp>
          <p:nvSpPr>
            <p:cNvPr id="15" name="14 Rectángulo redondeado"/>
            <p:cNvSpPr/>
            <p:nvPr/>
          </p:nvSpPr>
          <p:spPr>
            <a:xfrm>
              <a:off x="3982424" y="723943"/>
              <a:ext cx="3744390" cy="561304"/>
            </a:xfrm>
            <a:prstGeom prst="roundRect">
              <a:avLst/>
            </a:prstGeom>
            <a:ln>
              <a:solidFill>
                <a:srgbClr val="92D05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15 Rectángulo"/>
            <p:cNvSpPr/>
            <p:nvPr/>
          </p:nvSpPr>
          <p:spPr>
            <a:xfrm>
              <a:off x="4009825" y="751344"/>
              <a:ext cx="3689588" cy="50650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Descontrol progresivo de la propia conducta</a:t>
              </a:r>
            </a:p>
          </p:txBody>
        </p:sp>
      </p:grpSp>
      <p:sp>
        <p:nvSpPr>
          <p:cNvPr id="29" name="Título 28"/>
          <p:cNvSpPr>
            <a:spLocks noGrp="1"/>
          </p:cNvSpPr>
          <p:nvPr>
            <p:ph type="title"/>
          </p:nvPr>
        </p:nvSpPr>
        <p:spPr/>
        <p:txBody>
          <a:bodyPr/>
          <a:lstStyle/>
          <a:p>
            <a:r>
              <a:rPr lang="es-ES" dirty="0"/>
              <a:t>Síntomas ADICCIÓN</a:t>
            </a:r>
          </a:p>
        </p:txBody>
      </p:sp>
    </p:spTree>
    <p:extLst>
      <p:ext uri="{BB962C8B-B14F-4D97-AF65-F5344CB8AC3E}">
        <p14:creationId xmlns:p14="http://schemas.microsoft.com/office/powerpoint/2010/main" val="886706052"/>
      </p:ext>
    </p:extLst>
  </p:cSld>
  <p:clrMapOvr>
    <a:masterClrMapping/>
  </p:clrMapOvr>
</p:sld>
</file>

<file path=ppt/theme/theme1.xml><?xml version="1.0" encoding="utf-8"?>
<a:theme xmlns:a="http://schemas.openxmlformats.org/drawingml/2006/main" name="Cibercooperantes1">
  <a:themeElements>
    <a:clrScheme name="INCIBE">
      <a:dk1>
        <a:sysClr val="windowText" lastClr="000000"/>
      </a:dk1>
      <a:lt1>
        <a:sysClr val="window" lastClr="FFFFFF"/>
      </a:lt1>
      <a:dk2>
        <a:srgbClr val="E73137"/>
      </a:dk2>
      <a:lt2>
        <a:srgbClr val="BFBFBF"/>
      </a:lt2>
      <a:accent1>
        <a:srgbClr val="E73137"/>
      </a:accent1>
      <a:accent2>
        <a:srgbClr val="68757E"/>
      </a:accent2>
      <a:accent3>
        <a:srgbClr val="FFDD00"/>
      </a:accent3>
      <a:accent4>
        <a:srgbClr val="0070C0"/>
      </a:accent4>
      <a:accent5>
        <a:srgbClr val="8AA2AF"/>
      </a:accent5>
      <a:accent6>
        <a:srgbClr val="BFBFBF"/>
      </a:accent6>
      <a:hlink>
        <a:srgbClr val="E1120D"/>
      </a:hlink>
      <a:folHlink>
        <a:srgbClr val="000000"/>
      </a:folHlink>
    </a:clrScheme>
    <a:fontScheme name="INCIB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3137"/>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bercooperantes1" id="{CFA64011-C6D7-47C9-925A-DD6834B7B9FF}" vid="{15211357-A4BC-4424-A0FE-6EB178105B03}"/>
    </a:ext>
  </a:extLst>
</a:theme>
</file>

<file path=ppt/theme/theme2.xml><?xml version="1.0" encoding="utf-8"?>
<a:theme xmlns:a="http://schemas.openxmlformats.org/drawingml/2006/main" name="1_Cibercooperantes1">
  <a:themeElements>
    <a:clrScheme name="INCIBE">
      <a:dk1>
        <a:sysClr val="windowText" lastClr="000000"/>
      </a:dk1>
      <a:lt1>
        <a:sysClr val="window" lastClr="FFFFFF"/>
      </a:lt1>
      <a:dk2>
        <a:srgbClr val="E73137"/>
      </a:dk2>
      <a:lt2>
        <a:srgbClr val="BFBFBF"/>
      </a:lt2>
      <a:accent1>
        <a:srgbClr val="E73137"/>
      </a:accent1>
      <a:accent2>
        <a:srgbClr val="68757E"/>
      </a:accent2>
      <a:accent3>
        <a:srgbClr val="FFDD00"/>
      </a:accent3>
      <a:accent4>
        <a:srgbClr val="0070C0"/>
      </a:accent4>
      <a:accent5>
        <a:srgbClr val="8AA2AF"/>
      </a:accent5>
      <a:accent6>
        <a:srgbClr val="BFBFBF"/>
      </a:accent6>
      <a:hlink>
        <a:srgbClr val="E1120D"/>
      </a:hlink>
      <a:folHlink>
        <a:srgbClr val="000000"/>
      </a:folHlink>
    </a:clrScheme>
    <a:fontScheme name="INCIB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3137"/>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bercooperantes1" id="{CFA64011-C6D7-47C9-925A-DD6834B7B9FF}" vid="{15211357-A4BC-4424-A0FE-6EB178105B03}"/>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Cibercooperantes1</Template>
  <TotalTime>0</TotalTime>
  <Words>786</Words>
  <Application>Microsoft Office PowerPoint</Application>
  <PresentationFormat>Presentación en pantalla (4:3)</PresentationFormat>
  <Paragraphs>146</Paragraphs>
  <Slides>23</Slides>
  <Notes>19</Notes>
  <HiddenSlides>0</HiddenSlides>
  <MMClips>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23</vt:i4>
      </vt:variant>
    </vt:vector>
  </HeadingPairs>
  <TitlesOfParts>
    <vt:vector size="31" baseType="lpstr">
      <vt:lpstr>Arial</vt:lpstr>
      <vt:lpstr>Arial Black</vt:lpstr>
      <vt:lpstr>Calibri</vt:lpstr>
      <vt:lpstr>Symbol</vt:lpstr>
      <vt:lpstr>Trebuchet MS</vt:lpstr>
      <vt:lpstr>Wingdings</vt:lpstr>
      <vt:lpstr>Cibercooperantes1</vt:lpstr>
      <vt:lpstr>1_Cibercooperantes1</vt:lpstr>
      <vt:lpstr>Uso excesivo de las TIC</vt:lpstr>
      <vt:lpstr>Presentación de PowerPoint</vt:lpstr>
      <vt:lpstr>¿Qué vamos a aprender hoy?</vt:lpstr>
      <vt:lpstr>Definición</vt:lpstr>
      <vt:lpstr>Presentación de PowerPoint</vt:lpstr>
      <vt:lpstr>Reflexiona</vt:lpstr>
      <vt:lpstr> ¿Os identificáis con alguna de esta situaciones?</vt:lpstr>
      <vt:lpstr> ¿Os identificáis con alguno de estos síntomas?</vt:lpstr>
      <vt:lpstr>Síntomas ADICCIÓN</vt:lpstr>
      <vt:lpstr>Recomendaciones</vt:lpstr>
      <vt:lpstr>Recomendaciones</vt:lpstr>
      <vt:lpstr>Recomendaciones</vt:lpstr>
      <vt:lpstr>Recomendaciones</vt:lpstr>
      <vt:lpstr>Recomendaciones</vt:lpstr>
      <vt:lpstr>Recomendaciones</vt:lpstr>
      <vt:lpstr>Recomendaciones</vt:lpstr>
      <vt:lpstr>Recomendaciones</vt:lpstr>
      <vt:lpstr>Recomendaciones</vt:lpstr>
      <vt:lpstr>Y si crees que tienes un problema de adicción a las TIC</vt:lpstr>
      <vt:lpstr>Tips para todos</vt:lpstr>
      <vt:lpstr>Dónde localizar más información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2016-04-08T12:00:20Z</dcterms:created>
  <dcterms:modified xsi:type="dcterms:W3CDTF">2019-01-31T12:05:03Z</dcterms:modified>
</cp:coreProperties>
</file>