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31"/>
  </p:notesMasterIdLst>
  <p:sldIdLst>
    <p:sldId id="257" r:id="rId2"/>
    <p:sldId id="258" r:id="rId3"/>
    <p:sldId id="290" r:id="rId4"/>
    <p:sldId id="291" r:id="rId5"/>
    <p:sldId id="292" r:id="rId6"/>
    <p:sldId id="293" r:id="rId7"/>
    <p:sldId id="294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85" r:id="rId27"/>
    <p:sldId id="286" r:id="rId28"/>
    <p:sldId id="287" r:id="rId29"/>
    <p:sldId id="288" r:id="rId30"/>
  </p:sldIdLst>
  <p:sldSz cx="9906000" cy="6858000" type="A4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125" d="100"/>
          <a:sy n="125" d="100"/>
        </p:scale>
        <p:origin x="-792" y="15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hyperlink" Target="Claves.mp4" TargetMode="Externa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hyperlink" Target="Conf_Privacidad.mp4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8D79F1-7D1F-4483-A5E7-4E11B31A232A}" type="doc">
      <dgm:prSet loTypeId="urn:microsoft.com/office/officeart/2005/8/layout/default#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8A933D9F-A6A7-4137-A9C8-6E8B0A63F7F8}">
      <dgm:prSet phldrT="[Texto]" custT="1"/>
      <dgm:spPr/>
      <dgm:t>
        <a:bodyPr/>
        <a:lstStyle/>
        <a:p>
          <a:pPr rtl="0"/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Sistema operativo, antivirus y programas siempre actualizados.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2F441AE-496A-4507-84B3-49C589518B62}" type="parTrans" cxnId="{0113FB30-A939-4F2E-B000-BDAFF76BF975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49FD400-BACA-4D82-A4A6-9BEE33084BEE}" type="sibTrans" cxnId="{0113FB30-A939-4F2E-B000-BDAFF76BF975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436EBA6-AAE2-411B-B772-4A0B6ED59E35}">
      <dgm:prSet phldrT="[Texto]"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  <a:hlinkClick xmlns:r="http://schemas.openxmlformats.org/officeDocument/2006/relationships" r:id="rId1" action="ppaction://hlinkfile"/>
            </a:rPr>
            <a:t>Gestiona bien tus contraseñas. ¡No las compartas con nadie!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C55671F-FCC6-40E6-BFE9-4A989C83D163}" type="parTrans" cxnId="{2338ADC3-E89D-41C0-9BDB-B959971D938E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109680FE-364F-4C4B-80B9-B70B6FEFD0DB}" type="sibTrans" cxnId="{2338ADC3-E89D-41C0-9BDB-B959971D938E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2EC2EB8-AFCA-46F6-BADE-DC018F019C22}">
      <dgm:prSet phldrT="[Texto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Utiliza patrones de seguridad en smartphones y tabletas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107276D-DC38-48A1-813C-461402FF456C}" type="parTrans" cxnId="{672A818C-70D7-43FE-BAD9-5E95C20FE8EC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E6C57B47-94A9-4F51-A879-5491A2D429E4}" type="sibTrans" cxnId="{672A818C-70D7-43FE-BAD9-5E95C20FE8EC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BA4B845-AC54-4B82-8836-AC0E74F44A9E}">
      <dgm:prSet phldrT="[Texto]"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Ten precaución al usar dispositivos y </a:t>
          </a:r>
          <a:r>
            <a:rPr lang="es-ES" sz="1800" dirty="0" err="1" smtClean="0">
              <a:solidFill>
                <a:schemeClr val="tx1">
                  <a:lumMod val="65000"/>
                  <a:lumOff val="35000"/>
                </a:schemeClr>
              </a:solidFill>
            </a:rPr>
            <a:t>wifi</a:t>
          </a:r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 públicos.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B73E983-C348-41BA-81A1-3A13304B0F25}" type="parTrans" cxnId="{AC3C9C13-2D09-42C0-830A-2A0F0A88ABF3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8C6781B-1A95-49FF-AACC-42B46AF12714}" type="sibTrans" cxnId="{AC3C9C13-2D09-42C0-830A-2A0F0A88ABF3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DE9A306-D911-4E53-8A3A-584A70461591}">
      <dgm:prSet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Evita navegar por webs sospechosas y analiza los enlaces cortos.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94C502B2-0DD2-4575-A419-FB2D0EA040E9}" type="parTrans" cxnId="{18945CFE-3497-46CD-AB51-9D819DD22D2B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0BA945A-0B1C-4670-8EB6-6E24B0479A36}" type="sibTrans" cxnId="{18945CFE-3497-46CD-AB51-9D819DD22D2B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D47146F3-8B30-4156-9703-3AC404E5E853}">
      <dgm:prSet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Descargas siempre desde sitios oficiales.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1AAE64B-1D7C-4446-829D-634ED33BAF0F}" type="parTrans" cxnId="{9EC31924-EBFE-4F9B-888B-799957593702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AE10C04-722F-4272-9C42-19B1241CCF9C}" type="sibTrans" cxnId="{9EC31924-EBFE-4F9B-888B-799957593702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40508BD-1602-43CE-9951-1535D41FBBD7}">
      <dgm:prSet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Revisa los permisos que solicitan las apps para instalarse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889942B-164F-4CFA-A301-ED1A6012D141}" type="parTrans" cxnId="{9994545D-20CD-4EAA-A338-DC8E209BC7E3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B6A8192-423D-44C9-A583-CBC519E32253}" type="sibTrans" cxnId="{9994545D-20CD-4EAA-A338-DC8E209BC7E3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675AF70-6962-41E5-876D-DF63464C4099}" type="pres">
      <dgm:prSet presAssocID="{F38D79F1-7D1F-4483-A5E7-4E11B31A232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6FBAF17-4E32-4890-9288-63AEADBE10D6}" type="pres">
      <dgm:prSet presAssocID="{8A933D9F-A6A7-4137-A9C8-6E8B0A63F7F8}" presName="node" presStyleLbl="node1" presStyleIdx="0" presStyleCnt="7" custScaleX="108838" custScaleY="87529" custLinFactNeighborX="-7064" custLinFactNeighborY="2168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500D4C1-4BBA-4844-A8B6-811157BDBADC}" type="pres">
      <dgm:prSet presAssocID="{349FD400-BACA-4D82-A4A6-9BEE33084BEE}" presName="sibTrans" presStyleCnt="0"/>
      <dgm:spPr/>
    </dgm:pt>
    <dgm:pt modelId="{D850D659-C496-4AFC-9DAD-3C59D0175E40}" type="pres">
      <dgm:prSet presAssocID="{3436EBA6-AAE2-411B-B772-4A0B6ED59E35}" presName="node" presStyleLbl="node1" presStyleIdx="1" presStyleCnt="7" custScaleX="108897" custScaleY="87529" custLinFactNeighborX="-12079" custLinFactNeighborY="2090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6284F0D-7A5A-437A-BFC5-7A7CDFD6EC18}" type="pres">
      <dgm:prSet presAssocID="{109680FE-364F-4C4B-80B9-B70B6FEFD0DB}" presName="sibTrans" presStyleCnt="0"/>
      <dgm:spPr/>
    </dgm:pt>
    <dgm:pt modelId="{8A517931-5072-4FF3-ABD4-DDD184434322}" type="pres">
      <dgm:prSet presAssocID="{62EC2EB8-AFCA-46F6-BADE-DC018F019C22}" presName="node" presStyleLbl="node1" presStyleIdx="2" presStyleCnt="7" custScaleX="99424" custScaleY="88616" custLinFactX="-32106" custLinFactY="21401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506DCF-7FC2-4523-A502-A8E2FA299210}" type="pres">
      <dgm:prSet presAssocID="{E6C57B47-94A9-4F51-A879-5491A2D429E4}" presName="sibTrans" presStyleCnt="0"/>
      <dgm:spPr/>
    </dgm:pt>
    <dgm:pt modelId="{F90B8915-55B6-4E67-9990-582B04FC2ACD}" type="pres">
      <dgm:prSet presAssocID="{ABA4B845-AC54-4B82-8836-AC0E74F44A9E}" presName="node" presStyleLbl="node1" presStyleIdx="3" presStyleCnt="7" custScaleY="89039" custLinFactX="100000" custLinFactNeighborX="101832" custLinFactNeighborY="1090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176909-BD34-478A-848B-FA6F4DEFFEBC}" type="pres">
      <dgm:prSet presAssocID="{F8C6781B-1A95-49FF-AACC-42B46AF12714}" presName="sibTrans" presStyleCnt="0"/>
      <dgm:spPr/>
    </dgm:pt>
    <dgm:pt modelId="{2A99A802-7CCD-44B2-9FAC-C3E513ACFB8E}" type="pres">
      <dgm:prSet presAssocID="{5DE9A306-D911-4E53-8A3A-584A70461591}" presName="node" presStyleLbl="node1" presStyleIdx="4" presStyleCnt="7" custLinFactX="-28754" custLinFactY="16757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185159-6B68-4224-853D-C62B2390C721}" type="pres">
      <dgm:prSet presAssocID="{60BA945A-0B1C-4670-8EB6-6E24B0479A36}" presName="sibTrans" presStyleCnt="0"/>
      <dgm:spPr/>
    </dgm:pt>
    <dgm:pt modelId="{956F9383-05C4-4C0B-B49B-683ECB368B2E}" type="pres">
      <dgm:prSet presAssocID="{D47146F3-8B30-4156-9703-3AC404E5E853}" presName="node" presStyleLbl="node1" presStyleIdx="5" presStyleCnt="7" custLinFactY="16902" custLinFactNeighborX="-26703" custLinFactNeighborY="100000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0CAFBB9-6C7C-4A83-AEB9-168F671C1D4E}" type="pres">
      <dgm:prSet presAssocID="{5AE10C04-722F-4272-9C42-19B1241CCF9C}" presName="sibTrans" presStyleCnt="0"/>
      <dgm:spPr/>
    </dgm:pt>
    <dgm:pt modelId="{E20E8B6C-3833-41DC-8FCB-07FB316D0706}" type="pres">
      <dgm:prSet presAssocID="{440508BD-1602-43CE-9951-1535D41FBBD7}" presName="node" presStyleLbl="node1" presStyleIdx="6" presStyleCnt="7" custLinFactNeighborX="-21750" custLinFactNeighborY="5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113FB30-A939-4F2E-B000-BDAFF76BF975}" srcId="{F38D79F1-7D1F-4483-A5E7-4E11B31A232A}" destId="{8A933D9F-A6A7-4137-A9C8-6E8B0A63F7F8}" srcOrd="0" destOrd="0" parTransId="{42F441AE-496A-4507-84B3-49C589518B62}" sibTransId="{349FD400-BACA-4D82-A4A6-9BEE33084BEE}"/>
    <dgm:cxn modelId="{2338ADC3-E89D-41C0-9BDB-B959971D938E}" srcId="{F38D79F1-7D1F-4483-A5E7-4E11B31A232A}" destId="{3436EBA6-AAE2-411B-B772-4A0B6ED59E35}" srcOrd="1" destOrd="0" parTransId="{4C55671F-FCC6-40E6-BFE9-4A989C83D163}" sibTransId="{109680FE-364F-4C4B-80B9-B70B6FEFD0DB}"/>
    <dgm:cxn modelId="{9EC31924-EBFE-4F9B-888B-799957593702}" srcId="{F38D79F1-7D1F-4483-A5E7-4E11B31A232A}" destId="{D47146F3-8B30-4156-9703-3AC404E5E853}" srcOrd="5" destOrd="0" parTransId="{31AAE64B-1D7C-4446-829D-634ED33BAF0F}" sibTransId="{5AE10C04-722F-4272-9C42-19B1241CCF9C}"/>
    <dgm:cxn modelId="{9994545D-20CD-4EAA-A338-DC8E209BC7E3}" srcId="{F38D79F1-7D1F-4483-A5E7-4E11B31A232A}" destId="{440508BD-1602-43CE-9951-1535D41FBBD7}" srcOrd="6" destOrd="0" parTransId="{3889942B-164F-4CFA-A301-ED1A6012D141}" sibTransId="{5B6A8192-423D-44C9-A583-CBC519E32253}"/>
    <dgm:cxn modelId="{3A9CEB54-2C19-4E5D-BB74-3EA62A34D6EF}" type="presOf" srcId="{8A933D9F-A6A7-4137-A9C8-6E8B0A63F7F8}" destId="{06FBAF17-4E32-4890-9288-63AEADBE10D6}" srcOrd="0" destOrd="0" presId="urn:microsoft.com/office/officeart/2005/8/layout/default#2"/>
    <dgm:cxn modelId="{B73D9245-8C31-4426-8C1D-3634A5A98126}" type="presOf" srcId="{5DE9A306-D911-4E53-8A3A-584A70461591}" destId="{2A99A802-7CCD-44B2-9FAC-C3E513ACFB8E}" srcOrd="0" destOrd="0" presId="urn:microsoft.com/office/officeart/2005/8/layout/default#2"/>
    <dgm:cxn modelId="{9377D2E8-2C78-4A82-948F-8BDA621D584A}" type="presOf" srcId="{440508BD-1602-43CE-9951-1535D41FBBD7}" destId="{E20E8B6C-3833-41DC-8FCB-07FB316D0706}" srcOrd="0" destOrd="0" presId="urn:microsoft.com/office/officeart/2005/8/layout/default#2"/>
    <dgm:cxn modelId="{672A818C-70D7-43FE-BAD9-5E95C20FE8EC}" srcId="{F38D79F1-7D1F-4483-A5E7-4E11B31A232A}" destId="{62EC2EB8-AFCA-46F6-BADE-DC018F019C22}" srcOrd="2" destOrd="0" parTransId="{4107276D-DC38-48A1-813C-461402FF456C}" sibTransId="{E6C57B47-94A9-4F51-A879-5491A2D429E4}"/>
    <dgm:cxn modelId="{E88DF06C-2E9E-4EBE-AD60-77D2119F12D1}" type="presOf" srcId="{ABA4B845-AC54-4B82-8836-AC0E74F44A9E}" destId="{F90B8915-55B6-4E67-9990-582B04FC2ACD}" srcOrd="0" destOrd="0" presId="urn:microsoft.com/office/officeart/2005/8/layout/default#2"/>
    <dgm:cxn modelId="{0858B4F9-87B4-492A-A6A9-FC4074BB71C8}" type="presOf" srcId="{F38D79F1-7D1F-4483-A5E7-4E11B31A232A}" destId="{F675AF70-6962-41E5-876D-DF63464C4099}" srcOrd="0" destOrd="0" presId="urn:microsoft.com/office/officeart/2005/8/layout/default#2"/>
    <dgm:cxn modelId="{26504835-0459-4DAC-B1BB-F3AE20791F1C}" type="presOf" srcId="{D47146F3-8B30-4156-9703-3AC404E5E853}" destId="{956F9383-05C4-4C0B-B49B-683ECB368B2E}" srcOrd="0" destOrd="0" presId="urn:microsoft.com/office/officeart/2005/8/layout/default#2"/>
    <dgm:cxn modelId="{A60DA5D2-033F-4FE8-87ED-A2BAD2E62783}" type="presOf" srcId="{3436EBA6-AAE2-411B-B772-4A0B6ED59E35}" destId="{D850D659-C496-4AFC-9DAD-3C59D0175E40}" srcOrd="0" destOrd="0" presId="urn:microsoft.com/office/officeart/2005/8/layout/default#2"/>
    <dgm:cxn modelId="{789847A7-EFF0-42D4-AC4B-9FF98F8D7E11}" type="presOf" srcId="{62EC2EB8-AFCA-46F6-BADE-DC018F019C22}" destId="{8A517931-5072-4FF3-ABD4-DDD184434322}" srcOrd="0" destOrd="0" presId="urn:microsoft.com/office/officeart/2005/8/layout/default#2"/>
    <dgm:cxn modelId="{18945CFE-3497-46CD-AB51-9D819DD22D2B}" srcId="{F38D79F1-7D1F-4483-A5E7-4E11B31A232A}" destId="{5DE9A306-D911-4E53-8A3A-584A70461591}" srcOrd="4" destOrd="0" parTransId="{94C502B2-0DD2-4575-A419-FB2D0EA040E9}" sibTransId="{60BA945A-0B1C-4670-8EB6-6E24B0479A36}"/>
    <dgm:cxn modelId="{AC3C9C13-2D09-42C0-830A-2A0F0A88ABF3}" srcId="{F38D79F1-7D1F-4483-A5E7-4E11B31A232A}" destId="{ABA4B845-AC54-4B82-8836-AC0E74F44A9E}" srcOrd="3" destOrd="0" parTransId="{CB73E983-C348-41BA-81A1-3A13304B0F25}" sibTransId="{F8C6781B-1A95-49FF-AACC-42B46AF12714}"/>
    <dgm:cxn modelId="{7C69744C-619A-4C88-B295-2E6579A926C9}" type="presParOf" srcId="{F675AF70-6962-41E5-876D-DF63464C4099}" destId="{06FBAF17-4E32-4890-9288-63AEADBE10D6}" srcOrd="0" destOrd="0" presId="urn:microsoft.com/office/officeart/2005/8/layout/default#2"/>
    <dgm:cxn modelId="{F689283A-EE36-41C8-AE77-5B43AD0DAC44}" type="presParOf" srcId="{F675AF70-6962-41E5-876D-DF63464C4099}" destId="{6500D4C1-4BBA-4844-A8B6-811157BDBADC}" srcOrd="1" destOrd="0" presId="urn:microsoft.com/office/officeart/2005/8/layout/default#2"/>
    <dgm:cxn modelId="{9D8CE951-8A22-473D-BEC9-832835F74354}" type="presParOf" srcId="{F675AF70-6962-41E5-876D-DF63464C4099}" destId="{D850D659-C496-4AFC-9DAD-3C59D0175E40}" srcOrd="2" destOrd="0" presId="urn:microsoft.com/office/officeart/2005/8/layout/default#2"/>
    <dgm:cxn modelId="{4D4DA8A5-078C-4691-B229-3F4B642DE8E6}" type="presParOf" srcId="{F675AF70-6962-41E5-876D-DF63464C4099}" destId="{56284F0D-7A5A-437A-BFC5-7A7CDFD6EC18}" srcOrd="3" destOrd="0" presId="urn:microsoft.com/office/officeart/2005/8/layout/default#2"/>
    <dgm:cxn modelId="{FCB8BE48-7602-45CE-BD31-AC423053DD1E}" type="presParOf" srcId="{F675AF70-6962-41E5-876D-DF63464C4099}" destId="{8A517931-5072-4FF3-ABD4-DDD184434322}" srcOrd="4" destOrd="0" presId="urn:microsoft.com/office/officeart/2005/8/layout/default#2"/>
    <dgm:cxn modelId="{62CF821D-4F5F-4BBA-8037-ACA218E0EC03}" type="presParOf" srcId="{F675AF70-6962-41E5-876D-DF63464C4099}" destId="{0B506DCF-7FC2-4523-A502-A8E2FA299210}" srcOrd="5" destOrd="0" presId="urn:microsoft.com/office/officeart/2005/8/layout/default#2"/>
    <dgm:cxn modelId="{8545A748-375B-4B20-BA30-97E20803AEDD}" type="presParOf" srcId="{F675AF70-6962-41E5-876D-DF63464C4099}" destId="{F90B8915-55B6-4E67-9990-582B04FC2ACD}" srcOrd="6" destOrd="0" presId="urn:microsoft.com/office/officeart/2005/8/layout/default#2"/>
    <dgm:cxn modelId="{990FA7A7-E782-4F41-81BE-91C874F032C3}" type="presParOf" srcId="{F675AF70-6962-41E5-876D-DF63464C4099}" destId="{63176909-BD34-478A-848B-FA6F4DEFFEBC}" srcOrd="7" destOrd="0" presId="urn:microsoft.com/office/officeart/2005/8/layout/default#2"/>
    <dgm:cxn modelId="{B315C0DA-5142-47F9-8CA8-A11CDAD12990}" type="presParOf" srcId="{F675AF70-6962-41E5-876D-DF63464C4099}" destId="{2A99A802-7CCD-44B2-9FAC-C3E513ACFB8E}" srcOrd="8" destOrd="0" presId="urn:microsoft.com/office/officeart/2005/8/layout/default#2"/>
    <dgm:cxn modelId="{5A39683E-80FB-49A9-9DF3-CFC1BB031B72}" type="presParOf" srcId="{F675AF70-6962-41E5-876D-DF63464C4099}" destId="{B1185159-6B68-4224-853D-C62B2390C721}" srcOrd="9" destOrd="0" presId="urn:microsoft.com/office/officeart/2005/8/layout/default#2"/>
    <dgm:cxn modelId="{D4635D1E-2E90-4B59-8E39-CB26B8806B52}" type="presParOf" srcId="{F675AF70-6962-41E5-876D-DF63464C4099}" destId="{956F9383-05C4-4C0B-B49B-683ECB368B2E}" srcOrd="10" destOrd="0" presId="urn:microsoft.com/office/officeart/2005/8/layout/default#2"/>
    <dgm:cxn modelId="{3AD3F372-9C74-4019-98FB-B6E109F56B6F}" type="presParOf" srcId="{F675AF70-6962-41E5-876D-DF63464C4099}" destId="{F0CAFBB9-6C7C-4A83-AEB9-168F671C1D4E}" srcOrd="11" destOrd="0" presId="urn:microsoft.com/office/officeart/2005/8/layout/default#2"/>
    <dgm:cxn modelId="{E48E58A2-1415-4406-9CF4-DA4ADB5D79F7}" type="presParOf" srcId="{F675AF70-6962-41E5-876D-DF63464C4099}" destId="{E20E8B6C-3833-41DC-8FCB-07FB316D0706}" srcOrd="12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8D79F1-7D1F-4483-A5E7-4E11B31A232A}" type="doc">
      <dgm:prSet loTypeId="urn:microsoft.com/office/officeart/2005/8/layout/default#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s-ES"/>
        </a:p>
      </dgm:t>
    </dgm:pt>
    <dgm:pt modelId="{8A933D9F-A6A7-4137-A9C8-6E8B0A63F7F8}">
      <dgm:prSet phldrT="[Texto]" custT="1"/>
      <dgm:spPr/>
      <dgm:t>
        <a:bodyPr/>
        <a:lstStyle/>
        <a:p>
          <a:pPr rtl="0"/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Siempre que puedas, conéctate a través de páginas seguras.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2F441AE-496A-4507-84B3-49C589518B62}" type="parTrans" cxnId="{0113FB30-A939-4F2E-B000-BDAFF76BF975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49FD400-BACA-4D82-A4A6-9BEE33084BEE}" type="sibTrans" cxnId="{0113FB30-A939-4F2E-B000-BDAFF76BF975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F1BA5EC-439E-4346-8A34-14C07AD096EA}">
      <dgm:prSet phldrT="[Texto]"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No publiques excesiva información personal. Piensa en las consecuencias.</a:t>
          </a:r>
        </a:p>
      </dgm:t>
    </dgm:pt>
    <dgm:pt modelId="{BDADAA94-8286-4A60-B5F2-B10CCA510E48}" type="parTrans" cxnId="{A9E807E5-6E03-443B-94C2-EFB4CC17A94C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603EB87-8456-4B58-9E69-2B3D86FC95E5}" type="sibTrans" cxnId="{A9E807E5-6E03-443B-94C2-EFB4CC17A94C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D47146F3-8B30-4156-9703-3AC404E5E853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Valora cuando tener activados los servicios de geolocalización.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1AAE64B-1D7C-4446-829D-634ED33BAF0F}" type="parTrans" cxnId="{9EC31924-EBFE-4F9B-888B-799957593702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AE10C04-722F-4272-9C42-19B1241CCF9C}" type="sibTrans" cxnId="{9EC31924-EBFE-4F9B-888B-799957593702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40508BD-1602-43CE-9951-1535D41FBBD7}">
      <dgm:prSet custT="1"/>
      <dgm:spPr/>
      <dgm:t>
        <a:bodyPr/>
        <a:lstStyle/>
        <a:p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Haz copias de seguridad de la información que te interesa.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3889942B-164F-4CFA-A301-ED1A6012D141}" type="parTrans" cxnId="{9994545D-20CD-4EAA-A338-DC8E209BC7E3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5B6A8192-423D-44C9-A583-CBC519E32253}" type="sibTrans" cxnId="{9994545D-20CD-4EAA-A338-DC8E209BC7E3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2EC2EB8-AFCA-46F6-BADE-DC018F019C22}">
      <dgm:prSet phldrT="[Texto]" custT="1"/>
      <dgm:spPr/>
      <dgm:t>
        <a:bodyPr/>
        <a:lstStyle/>
        <a:p>
          <a:pPr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  <a:hlinkClick xmlns:r="http://schemas.openxmlformats.org/officeDocument/2006/relationships" r:id="rId1" action="ppaction://hlinkfile"/>
            </a:rPr>
            <a:t>Configura las opciones de privacidad de tus redes sociales y revísalas periódicamente</a:t>
          </a:r>
          <a:r>
            <a:rPr lang="es-ES" sz="1800" dirty="0" smtClean="0">
              <a:solidFill>
                <a:schemeClr val="tx1">
                  <a:lumMod val="65000"/>
                  <a:lumOff val="35000"/>
                </a:schemeClr>
              </a:solidFill>
            </a:rPr>
            <a:t>.</a:t>
          </a:r>
          <a:endParaRPr lang="es-ES" sz="1800" dirty="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E6C57B47-94A9-4F51-A879-5491A2D429E4}" type="sibTrans" cxnId="{672A818C-70D7-43FE-BAD9-5E95C20FE8EC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4107276D-DC38-48A1-813C-461402FF456C}" type="parTrans" cxnId="{672A818C-70D7-43FE-BAD9-5E95C20FE8EC}">
      <dgm:prSet/>
      <dgm:spPr/>
      <dgm:t>
        <a:bodyPr/>
        <a:lstStyle/>
        <a:p>
          <a:endParaRPr lang="es-ES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F675AF70-6962-41E5-876D-DF63464C4099}" type="pres">
      <dgm:prSet presAssocID="{F38D79F1-7D1F-4483-A5E7-4E11B31A232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06FBAF17-4E32-4890-9288-63AEADBE10D6}" type="pres">
      <dgm:prSet presAssocID="{8A933D9F-A6A7-4137-A9C8-6E8B0A63F7F8}" presName="node" presStyleLbl="node1" presStyleIdx="0" presStyleCnt="5" custScaleX="89326" custScaleY="101854" custLinFactNeighborX="369" custLinFactNeighborY="-94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500D4C1-4BBA-4844-A8B6-811157BDBADC}" type="pres">
      <dgm:prSet presAssocID="{349FD400-BACA-4D82-A4A6-9BEE33084BEE}" presName="sibTrans" presStyleCnt="0"/>
      <dgm:spPr/>
    </dgm:pt>
    <dgm:pt modelId="{8A517931-5072-4FF3-ABD4-DDD184434322}" type="pres">
      <dgm:prSet presAssocID="{62EC2EB8-AFCA-46F6-BADE-DC018F019C2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B506DCF-7FC2-4523-A502-A8E2FA299210}" type="pres">
      <dgm:prSet presAssocID="{E6C57B47-94A9-4F51-A879-5491A2D429E4}" presName="sibTrans" presStyleCnt="0"/>
      <dgm:spPr/>
    </dgm:pt>
    <dgm:pt modelId="{F4115234-E04A-480B-BF1A-98B07ABF9013}" type="pres">
      <dgm:prSet presAssocID="{FF1BA5EC-439E-4346-8A34-14C07AD096EA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EB624F0-1E96-4CA8-BF1C-663DC447510E}" type="pres">
      <dgm:prSet presAssocID="{6603EB87-8456-4B58-9E69-2B3D86FC95E5}" presName="sibTrans" presStyleCnt="0"/>
      <dgm:spPr/>
    </dgm:pt>
    <dgm:pt modelId="{956F9383-05C4-4C0B-B49B-683ECB368B2E}" type="pres">
      <dgm:prSet presAssocID="{D47146F3-8B30-4156-9703-3AC404E5E85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0CAFBB9-6C7C-4A83-AEB9-168F671C1D4E}" type="pres">
      <dgm:prSet presAssocID="{5AE10C04-722F-4272-9C42-19B1241CCF9C}" presName="sibTrans" presStyleCnt="0"/>
      <dgm:spPr/>
    </dgm:pt>
    <dgm:pt modelId="{E20E8B6C-3833-41DC-8FCB-07FB316D0706}" type="pres">
      <dgm:prSet presAssocID="{440508BD-1602-43CE-9951-1535D41FBBD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A9E807E5-6E03-443B-94C2-EFB4CC17A94C}" srcId="{F38D79F1-7D1F-4483-A5E7-4E11B31A232A}" destId="{FF1BA5EC-439E-4346-8A34-14C07AD096EA}" srcOrd="2" destOrd="0" parTransId="{BDADAA94-8286-4A60-B5F2-B10CCA510E48}" sibTransId="{6603EB87-8456-4B58-9E69-2B3D86FC95E5}"/>
    <dgm:cxn modelId="{AE537B90-2C2D-4B25-8691-08291880533C}" type="presOf" srcId="{D47146F3-8B30-4156-9703-3AC404E5E853}" destId="{956F9383-05C4-4C0B-B49B-683ECB368B2E}" srcOrd="0" destOrd="0" presId="urn:microsoft.com/office/officeart/2005/8/layout/default#2"/>
    <dgm:cxn modelId="{13D14AAA-49C9-4478-9937-6C474923887D}" type="presOf" srcId="{FF1BA5EC-439E-4346-8A34-14C07AD096EA}" destId="{F4115234-E04A-480B-BF1A-98B07ABF9013}" srcOrd="0" destOrd="0" presId="urn:microsoft.com/office/officeart/2005/8/layout/default#2"/>
    <dgm:cxn modelId="{672A818C-70D7-43FE-BAD9-5E95C20FE8EC}" srcId="{F38D79F1-7D1F-4483-A5E7-4E11B31A232A}" destId="{62EC2EB8-AFCA-46F6-BADE-DC018F019C22}" srcOrd="1" destOrd="0" parTransId="{4107276D-DC38-48A1-813C-461402FF456C}" sibTransId="{E6C57B47-94A9-4F51-A879-5491A2D429E4}"/>
    <dgm:cxn modelId="{0113FB30-A939-4F2E-B000-BDAFF76BF975}" srcId="{F38D79F1-7D1F-4483-A5E7-4E11B31A232A}" destId="{8A933D9F-A6A7-4137-A9C8-6E8B0A63F7F8}" srcOrd="0" destOrd="0" parTransId="{42F441AE-496A-4507-84B3-49C589518B62}" sibTransId="{349FD400-BACA-4D82-A4A6-9BEE33084BEE}"/>
    <dgm:cxn modelId="{4D5BC963-241D-42B0-AB66-FAB8B8030C5C}" type="presOf" srcId="{440508BD-1602-43CE-9951-1535D41FBBD7}" destId="{E20E8B6C-3833-41DC-8FCB-07FB316D0706}" srcOrd="0" destOrd="0" presId="urn:microsoft.com/office/officeart/2005/8/layout/default#2"/>
    <dgm:cxn modelId="{ADCE7175-C3FD-454C-8E1B-621B96C93D59}" type="presOf" srcId="{62EC2EB8-AFCA-46F6-BADE-DC018F019C22}" destId="{8A517931-5072-4FF3-ABD4-DDD184434322}" srcOrd="0" destOrd="0" presId="urn:microsoft.com/office/officeart/2005/8/layout/default#2"/>
    <dgm:cxn modelId="{9994545D-20CD-4EAA-A338-DC8E209BC7E3}" srcId="{F38D79F1-7D1F-4483-A5E7-4E11B31A232A}" destId="{440508BD-1602-43CE-9951-1535D41FBBD7}" srcOrd="4" destOrd="0" parTransId="{3889942B-164F-4CFA-A301-ED1A6012D141}" sibTransId="{5B6A8192-423D-44C9-A583-CBC519E32253}"/>
    <dgm:cxn modelId="{9EC31924-EBFE-4F9B-888B-799957593702}" srcId="{F38D79F1-7D1F-4483-A5E7-4E11B31A232A}" destId="{D47146F3-8B30-4156-9703-3AC404E5E853}" srcOrd="3" destOrd="0" parTransId="{31AAE64B-1D7C-4446-829D-634ED33BAF0F}" sibTransId="{5AE10C04-722F-4272-9C42-19B1241CCF9C}"/>
    <dgm:cxn modelId="{E4840908-144E-4B4A-961E-79785C77C83E}" type="presOf" srcId="{8A933D9F-A6A7-4137-A9C8-6E8B0A63F7F8}" destId="{06FBAF17-4E32-4890-9288-63AEADBE10D6}" srcOrd="0" destOrd="0" presId="urn:microsoft.com/office/officeart/2005/8/layout/default#2"/>
    <dgm:cxn modelId="{B5848FD2-69CB-4874-9CCF-F01AEAF2B55B}" type="presOf" srcId="{F38D79F1-7D1F-4483-A5E7-4E11B31A232A}" destId="{F675AF70-6962-41E5-876D-DF63464C4099}" srcOrd="0" destOrd="0" presId="urn:microsoft.com/office/officeart/2005/8/layout/default#2"/>
    <dgm:cxn modelId="{5C93EACB-A48D-4780-A1EC-A365B340AC43}" type="presParOf" srcId="{F675AF70-6962-41E5-876D-DF63464C4099}" destId="{06FBAF17-4E32-4890-9288-63AEADBE10D6}" srcOrd="0" destOrd="0" presId="urn:microsoft.com/office/officeart/2005/8/layout/default#2"/>
    <dgm:cxn modelId="{D7A16C6D-F920-4E47-B1EA-58F03667211D}" type="presParOf" srcId="{F675AF70-6962-41E5-876D-DF63464C4099}" destId="{6500D4C1-4BBA-4844-A8B6-811157BDBADC}" srcOrd="1" destOrd="0" presId="urn:microsoft.com/office/officeart/2005/8/layout/default#2"/>
    <dgm:cxn modelId="{A0C106F3-4A3A-406C-8C47-8BC82E9B693F}" type="presParOf" srcId="{F675AF70-6962-41E5-876D-DF63464C4099}" destId="{8A517931-5072-4FF3-ABD4-DDD184434322}" srcOrd="2" destOrd="0" presId="urn:microsoft.com/office/officeart/2005/8/layout/default#2"/>
    <dgm:cxn modelId="{D9E5839C-A9D8-41DC-901F-CB6577BF2CA5}" type="presParOf" srcId="{F675AF70-6962-41E5-876D-DF63464C4099}" destId="{0B506DCF-7FC2-4523-A502-A8E2FA299210}" srcOrd="3" destOrd="0" presId="urn:microsoft.com/office/officeart/2005/8/layout/default#2"/>
    <dgm:cxn modelId="{EB89DAAF-B401-435D-8CC4-C44415F8B337}" type="presParOf" srcId="{F675AF70-6962-41E5-876D-DF63464C4099}" destId="{F4115234-E04A-480B-BF1A-98B07ABF9013}" srcOrd="4" destOrd="0" presId="urn:microsoft.com/office/officeart/2005/8/layout/default#2"/>
    <dgm:cxn modelId="{DAD79DFB-F5B1-4833-8CEA-CFECDBE02C06}" type="presParOf" srcId="{F675AF70-6962-41E5-876D-DF63464C4099}" destId="{EEB624F0-1E96-4CA8-BF1C-663DC447510E}" srcOrd="5" destOrd="0" presId="urn:microsoft.com/office/officeart/2005/8/layout/default#2"/>
    <dgm:cxn modelId="{039BC3D0-36F1-4AFB-BB07-8D2917F72DA3}" type="presParOf" srcId="{F675AF70-6962-41E5-876D-DF63464C4099}" destId="{956F9383-05C4-4C0B-B49B-683ECB368B2E}" srcOrd="6" destOrd="0" presId="urn:microsoft.com/office/officeart/2005/8/layout/default#2"/>
    <dgm:cxn modelId="{797C3FCE-43B8-4D45-94FC-DE32282476CB}" type="presParOf" srcId="{F675AF70-6962-41E5-876D-DF63464C4099}" destId="{F0CAFBB9-6C7C-4A83-AEB9-168F671C1D4E}" srcOrd="7" destOrd="0" presId="urn:microsoft.com/office/officeart/2005/8/layout/default#2"/>
    <dgm:cxn modelId="{CD4F5523-17F8-46AA-B774-B7DC856EB24D}" type="presParOf" srcId="{F675AF70-6962-41E5-876D-DF63464C4099}" destId="{E20E8B6C-3833-41DC-8FCB-07FB316D0706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561AF-29C9-4819-9490-8FCC1D8C3F02}" type="datetimeFigureOut">
              <a:rPr lang="es-ES" smtClean="0"/>
              <a:pPr/>
              <a:t>25/03/2018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199345-03F1-4EEF-B43F-61A1CB35A2A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01418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36314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7100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9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58164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sz="1100" dirty="0">
              <a:solidFill>
                <a:schemeClr val="tx1"/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0B954-6086-480A-8FB2-14966B9E2500}" type="slidenum">
              <a:rPr lang="es-ES_tradnl" smtClean="0"/>
              <a:pPr/>
              <a:t>10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40410677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8354864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28264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13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781461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14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300325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15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150787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104814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17</a:t>
            </a:fld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2731769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18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0330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19</a:t>
            </a:fld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367934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20</a:t>
            </a:fld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253282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21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8626308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22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72366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23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2700884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24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86691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25</a:t>
            </a:fld>
            <a:endParaRPr lang="es-ES">
              <a:solidFill>
                <a:prstClr val="black"/>
              </a:solidFill>
            </a:endParaRPr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367858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26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98199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>
                <a:solidFill>
                  <a:prstClr val="black"/>
                </a:solidFill>
              </a:rPr>
              <a:pPr/>
              <a:t>27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98199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D8BDE8-A576-4CDF-8B7E-C1251C1776C5}" type="slidenum">
              <a:rPr lang="es-ES" smtClean="0"/>
              <a:pPr/>
              <a:t>28</a:t>
            </a:fld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6981910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20B954-6086-480A-8FB2-14966B9E2500}" type="slidenum">
              <a:rPr lang="es-ES_tradnl" smtClean="0"/>
              <a:pPr/>
              <a:t>29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3359746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is4k" TargetMode="External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facebook.com/Internet-Segura-For-Kids-1886436838309254" TargetMode="External"/><Relationship Id="rId5" Type="http://schemas.openxmlformats.org/officeDocument/2006/relationships/image" Target="../media/image7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38250" y="1533525"/>
            <a:ext cx="7429500" cy="1976438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38250" y="3935413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1003217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1038" y="1636713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1038" y="3362325"/>
            <a:ext cx="8543925" cy="22855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3685904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5878" y="1709738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="" xmlns:p14="http://schemas.microsoft.com/office/powerpoint/2010/main" val="1509111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1038" y="1779096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823024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353395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2327" y="1682750"/>
            <a:ext cx="3194943" cy="1600200"/>
          </a:xfrm>
          <a:prstGeom prst="rect">
            <a:avLst/>
          </a:prstGeom>
        </p:spPr>
        <p:txBody>
          <a:bodyPr anchor="t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11340" y="1682750"/>
            <a:ext cx="5014913" cy="417830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82328" y="4162425"/>
            <a:ext cx="3194943" cy="1706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="" xmlns:p14="http://schemas.microsoft.com/office/powerpoint/2010/main" val="24379083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5"/>
          <p:cNvSpPr/>
          <p:nvPr/>
        </p:nvSpPr>
        <p:spPr>
          <a:xfrm>
            <a:off x="6117282" y="2847976"/>
            <a:ext cx="2067850" cy="190878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ectángulo 7"/>
          <p:cNvSpPr/>
          <p:nvPr/>
        </p:nvSpPr>
        <p:spPr>
          <a:xfrm>
            <a:off x="881552" y="2849545"/>
            <a:ext cx="6269342" cy="190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bg1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756378" y="0"/>
            <a:ext cx="139303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2020448" y="3186249"/>
            <a:ext cx="5789014" cy="1900113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600" b="1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Rectángulo 10"/>
          <p:cNvSpPr/>
          <p:nvPr/>
        </p:nvSpPr>
        <p:spPr>
          <a:xfrm>
            <a:off x="1" y="0"/>
            <a:ext cx="1847056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Elipse 12"/>
          <p:cNvSpPr/>
          <p:nvPr/>
        </p:nvSpPr>
        <p:spPr>
          <a:xfrm>
            <a:off x="374961" y="1"/>
            <a:ext cx="3085306" cy="284797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569" y="398934"/>
            <a:ext cx="2170088" cy="1997142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712" y="6117298"/>
            <a:ext cx="2367789" cy="586127"/>
          </a:xfrm>
          <a:prstGeom prst="rect">
            <a:avLst/>
          </a:prstGeom>
        </p:spPr>
      </p:pic>
      <p:pic>
        <p:nvPicPr>
          <p:cNvPr id="18" name="Imagen 17" descr="Y:\90_IS4K\logos\logo corporativo\finales\logo-is4k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0766" y="6117298"/>
            <a:ext cx="2045238" cy="5861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4340530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658812"/>
          </a:xfrm>
          <a:prstGeom prst="rect">
            <a:avLst/>
          </a:prstGeom>
        </p:spPr>
        <p:txBody>
          <a:bodyPr/>
          <a:lstStyle>
            <a:lvl1pPr>
              <a:defRPr sz="2800" b="1">
                <a:solidFill>
                  <a:srgbClr val="E73137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Rectángulo 3"/>
          <p:cNvSpPr/>
          <p:nvPr/>
        </p:nvSpPr>
        <p:spPr>
          <a:xfrm>
            <a:off x="0" y="6192688"/>
            <a:ext cx="9906000" cy="692696"/>
          </a:xfrm>
          <a:prstGeom prst="rect">
            <a:avLst/>
          </a:prstGeom>
          <a:solidFill>
            <a:srgbClr val="DD3137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/>
              <a:t> </a:t>
            </a:r>
            <a:endParaRPr lang="es-ES" sz="12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3453" y="5913023"/>
            <a:ext cx="861898" cy="79559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sz="quarter" idx="10"/>
          </p:nvPr>
        </p:nvSpPr>
        <p:spPr>
          <a:xfrm>
            <a:off x="495300" y="1196975"/>
            <a:ext cx="8915400" cy="46799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9" name="Marcador de texto 8"/>
          <p:cNvSpPr>
            <a:spLocks noGrp="1"/>
          </p:cNvSpPr>
          <p:nvPr>
            <p:ph type="body" sz="quarter" idx="11"/>
          </p:nvPr>
        </p:nvSpPr>
        <p:spPr>
          <a:xfrm>
            <a:off x="495300" y="6398603"/>
            <a:ext cx="8915400" cy="2880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="" xmlns:p14="http://schemas.microsoft.com/office/powerpoint/2010/main" val="176068709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0" y="1"/>
            <a:ext cx="9906000" cy="394672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79054" y="3230704"/>
            <a:ext cx="51349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Gracias por su atención</a:t>
            </a:r>
            <a:endParaRPr lang="en-US" sz="3600" b="1" dirty="0">
              <a:solidFill>
                <a:schemeClr val="bg1"/>
              </a:solidFill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61313" y="4866661"/>
            <a:ext cx="1723738" cy="1586366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205811" y="3929541"/>
            <a:ext cx="55837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b="1" dirty="0" smtClean="0">
                <a:solidFill>
                  <a:schemeClr val="bg1">
                    <a:lumMod val="65000"/>
                  </a:schemeClr>
                </a:solidFill>
              </a:rPr>
              <a:t>https://www.is4k.es/programas/cibercooperantes</a:t>
            </a:r>
          </a:p>
        </p:txBody>
      </p:sp>
      <p:sp>
        <p:nvSpPr>
          <p:cNvPr id="16" name="17 CuadroTexto"/>
          <p:cNvSpPr txBox="1"/>
          <p:nvPr/>
        </p:nvSpPr>
        <p:spPr>
          <a:xfrm>
            <a:off x="1989732" y="1930823"/>
            <a:ext cx="8034893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s-ES" sz="4000" b="1" dirty="0">
                <a:solidFill>
                  <a:prstClr val="white"/>
                </a:solidFill>
              </a:rPr>
              <a:t>Escuela Cibersegura</a:t>
            </a:r>
          </a:p>
          <a:p>
            <a:pPr algn="r">
              <a:lnSpc>
                <a:spcPct val="120000"/>
              </a:lnSpc>
            </a:pPr>
            <a:r>
              <a:rPr lang="es-ES" sz="1600" dirty="0">
                <a:solidFill>
                  <a:prstClr val="white"/>
                </a:solidFill>
              </a:rPr>
              <a:t>Promoción del uso seguro y responsable de Internet entre los menores</a:t>
            </a:r>
          </a:p>
        </p:txBody>
      </p:sp>
      <p:sp>
        <p:nvSpPr>
          <p:cNvPr id="18" name="Redondear rectángulo de esquina del mismo lado 32"/>
          <p:cNvSpPr/>
          <p:nvPr/>
        </p:nvSpPr>
        <p:spPr>
          <a:xfrm>
            <a:off x="1988671" y="1894307"/>
            <a:ext cx="7917329" cy="1359414"/>
          </a:xfrm>
          <a:prstGeom prst="round2SameRect">
            <a:avLst/>
          </a:prstGeom>
          <a:solidFill>
            <a:srgbClr val="DD3137"/>
          </a:solidFill>
          <a:ln>
            <a:solidFill>
              <a:schemeClr val="accent1"/>
            </a:solidFill>
          </a:ln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0" endPos="40000" dist="1016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9" name="17 CuadroTexto"/>
          <p:cNvSpPr txBox="1"/>
          <p:nvPr/>
        </p:nvSpPr>
        <p:spPr>
          <a:xfrm>
            <a:off x="1677698" y="2049582"/>
            <a:ext cx="8034893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s-ES" sz="4000" b="1" dirty="0" err="1" smtClean="0">
                <a:solidFill>
                  <a:prstClr val="white"/>
                </a:solidFill>
                <a:latin typeface="Trebuchet MS" pitchFamily="34" charset="0"/>
              </a:rPr>
              <a:t>Cibercooperantes</a:t>
            </a:r>
            <a:endParaRPr lang="es-ES" sz="4000" b="1" dirty="0">
              <a:solidFill>
                <a:prstClr val="white"/>
              </a:solidFill>
              <a:latin typeface="Trebuchet MS" pitchFamily="34" charset="0"/>
            </a:endParaRPr>
          </a:p>
          <a:p>
            <a:pPr algn="r">
              <a:lnSpc>
                <a:spcPct val="120000"/>
              </a:lnSpc>
            </a:pPr>
            <a:r>
              <a:rPr lang="es-ES" sz="1600" dirty="0" smtClean="0">
                <a:solidFill>
                  <a:prstClr val="white"/>
                </a:solidFill>
                <a:latin typeface="Trebuchet MS" pitchFamily="34" charset="0"/>
              </a:rPr>
              <a:t>contacto@is4k.es</a:t>
            </a:r>
            <a:endParaRPr lang="es-ES" sz="1600" dirty="0">
              <a:solidFill>
                <a:prstClr val="white"/>
              </a:solidFill>
              <a:latin typeface="Trebuchet MS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4432" y="326448"/>
            <a:ext cx="2464707" cy="2275114"/>
          </a:xfrm>
          <a:prstGeom prst="rect">
            <a:avLst/>
          </a:prstGeom>
        </p:spPr>
      </p:pic>
      <p:pic>
        <p:nvPicPr>
          <p:cNvPr id="12" name="Imagen 11" descr="Y:\90_IS4K\logos\logo corporativo\finales\logo-is4k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948" y="5844330"/>
            <a:ext cx="2135521" cy="61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magen 1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96" y="5841027"/>
            <a:ext cx="2472309" cy="612000"/>
          </a:xfrm>
          <a:prstGeom prst="rect">
            <a:avLst/>
          </a:prstGeom>
        </p:spPr>
      </p:pic>
      <p:grpSp>
        <p:nvGrpSpPr>
          <p:cNvPr id="4" name="Grupo 8"/>
          <p:cNvGrpSpPr/>
          <p:nvPr userDrawn="1"/>
        </p:nvGrpSpPr>
        <p:grpSpPr>
          <a:xfrm>
            <a:off x="3080792" y="4424650"/>
            <a:ext cx="3276364" cy="892552"/>
            <a:chOff x="251520" y="4696688"/>
            <a:chExt cx="3024336" cy="892552"/>
          </a:xfrm>
        </p:grpSpPr>
        <p:sp>
          <p:nvSpPr>
            <p:cNvPr id="17" name="17 CuadroTexto"/>
            <p:cNvSpPr txBox="1"/>
            <p:nvPr userDrawn="1"/>
          </p:nvSpPr>
          <p:spPr>
            <a:xfrm>
              <a:off x="610454" y="4696688"/>
              <a:ext cx="2665402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s-ES" sz="1700" b="1" dirty="0" smtClean="0">
                  <a:solidFill>
                    <a:schemeClr val="bg1">
                      <a:lumMod val="65000"/>
                    </a:schemeClr>
                  </a:solidFill>
                  <a:latin typeface="Trebuchet MS" pitchFamily="34" charset="0"/>
                </a:rPr>
                <a:t>Internet Segura </a:t>
              </a:r>
              <a:r>
                <a:rPr lang="es-ES" sz="1700" b="1" dirty="0" err="1" smtClean="0">
                  <a:solidFill>
                    <a:schemeClr val="bg1">
                      <a:lumMod val="65000"/>
                    </a:schemeClr>
                  </a:solidFill>
                  <a:latin typeface="Trebuchet MS" pitchFamily="34" charset="0"/>
                </a:rPr>
                <a:t>for</a:t>
              </a:r>
              <a:r>
                <a:rPr lang="es-ES" sz="1700" b="1" dirty="0" smtClean="0">
                  <a:solidFill>
                    <a:schemeClr val="bg1">
                      <a:lumMod val="65000"/>
                    </a:schemeClr>
                  </a:solidFill>
                  <a:latin typeface="Trebuchet MS" pitchFamily="34" charset="0"/>
                </a:rPr>
                <a:t> </a:t>
              </a:r>
              <a:r>
                <a:rPr lang="es-ES" sz="1700" b="1" dirty="0" err="1" smtClean="0">
                  <a:solidFill>
                    <a:schemeClr val="bg1">
                      <a:lumMod val="65000"/>
                    </a:schemeClr>
                  </a:solidFill>
                  <a:latin typeface="Trebuchet MS" pitchFamily="34" charset="0"/>
                </a:rPr>
                <a:t>Kids</a:t>
              </a:r>
              <a:endParaRPr lang="es-ES" sz="1700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s-ES" sz="1800" b="1" dirty="0" smtClean="0">
                <a:solidFill>
                  <a:schemeClr val="bg1">
                    <a:lumMod val="65000"/>
                  </a:schemeClr>
                </a:solidFill>
                <a:latin typeface="Trebuchet MS" pitchFamily="34" charset="0"/>
              </a:endParaRPr>
            </a:p>
            <a:p>
              <a:pPr>
                <a:lnSpc>
                  <a:spcPct val="100000"/>
                </a:lnSpc>
              </a:pPr>
              <a:r>
                <a:rPr lang="es-ES" sz="1700" b="1" dirty="0" smtClean="0">
                  <a:solidFill>
                    <a:schemeClr val="bg1">
                      <a:lumMod val="65000"/>
                    </a:schemeClr>
                  </a:solidFill>
                  <a:latin typeface="Trebuchet MS" pitchFamily="34" charset="0"/>
                </a:rPr>
                <a:t>@is4k</a:t>
              </a:r>
            </a:p>
          </p:txBody>
        </p:sp>
        <p:pic>
          <p:nvPicPr>
            <p:cNvPr id="21" name="Imagen 20">
              <a:hlinkClick r:id="rId6"/>
            </p:cNvPr>
            <p:cNvPicPr>
              <a:picLocks noChangeAspect="1"/>
            </p:cNvPicPr>
            <p:nvPr userDrawn="1"/>
          </p:nvPicPr>
          <p:blipFill>
            <a:blip r:embed="rId7" cstate="print"/>
            <a:stretch>
              <a:fillRect/>
            </a:stretch>
          </p:blipFill>
          <p:spPr>
            <a:xfrm>
              <a:off x="251520" y="4732609"/>
              <a:ext cx="295835" cy="307213"/>
            </a:xfrm>
            <a:prstGeom prst="rect">
              <a:avLst/>
            </a:prstGeom>
          </p:spPr>
        </p:pic>
        <p:pic>
          <p:nvPicPr>
            <p:cNvPr id="22" name="Imagen 21">
              <a:hlinkClick r:id="rId8"/>
            </p:cNvPr>
            <p:cNvPicPr>
              <a:picLocks noChangeAspect="1"/>
            </p:cNvPicPr>
            <p:nvPr userDrawn="1"/>
          </p:nvPicPr>
          <p:blipFill>
            <a:blip r:embed="rId9" cstate="print"/>
            <a:stretch>
              <a:fillRect/>
            </a:stretch>
          </p:blipFill>
          <p:spPr>
            <a:xfrm>
              <a:off x="251521" y="5255915"/>
              <a:ext cx="307213" cy="3072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228942090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arcador de título 11"/>
          <p:cNvSpPr>
            <a:spLocks noGrp="1"/>
          </p:cNvSpPr>
          <p:nvPr>
            <p:ph type="title"/>
          </p:nvPr>
        </p:nvSpPr>
        <p:spPr>
          <a:xfrm>
            <a:off x="681038" y="16732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idx="1"/>
          </p:nvPr>
        </p:nvSpPr>
        <p:spPr>
          <a:xfrm>
            <a:off x="681038" y="3376615"/>
            <a:ext cx="8543925" cy="2800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611" b="67500"/>
          <a:stretch/>
        </p:blipFill>
        <p:spPr>
          <a:xfrm>
            <a:off x="0" y="0"/>
            <a:ext cx="9906000" cy="12954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3611" b="67500"/>
          <a:stretch/>
        </p:blipFill>
        <p:spPr>
          <a:xfrm>
            <a:off x="0" y="0"/>
            <a:ext cx="9906000" cy="12954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96303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lvl1pPr>
    </p:titleStyle>
    <p:bodyStyle>
      <a:lvl1pPr marL="228600" indent="-228600" algn="ctr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lvl1pPr>
      <a:lvl2pPr marL="6858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oboto Light" panose="02000000000000000000" pitchFamily="2" charset="0"/>
          <a:ea typeface="Roboto Light" panose="02000000000000000000" pitchFamily="2" charset="0"/>
          <a:cs typeface="Roboto Light" panose="02000000000000000000" pitchFamily="2" charset="0"/>
        </a:defRPr>
      </a:lvl2pPr>
      <a:lvl3pPr marL="11430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oboto Light" panose="02000000000000000000" pitchFamily="2" charset="0"/>
          <a:ea typeface="Roboto Light" panose="02000000000000000000" pitchFamily="2" charset="0"/>
          <a:cs typeface="Roboto Light" panose="02000000000000000000" pitchFamily="2" charset="0"/>
        </a:defRPr>
      </a:lvl3pPr>
      <a:lvl4pPr marL="16002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 Light" panose="02000000000000000000" pitchFamily="2" charset="0"/>
          <a:ea typeface="Roboto Light" panose="02000000000000000000" pitchFamily="2" charset="0"/>
          <a:cs typeface="Roboto Light" panose="02000000000000000000" pitchFamily="2" charset="0"/>
        </a:defRPr>
      </a:lvl4pPr>
      <a:lvl5pPr marL="2057400" indent="-228600" algn="ctr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oboto Light" panose="02000000000000000000" pitchFamily="2" charset="0"/>
          <a:ea typeface="Roboto Light" panose="02000000000000000000" pitchFamily="2" charset="0"/>
          <a:cs typeface="Roboto Light" panose="02000000000000000000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hyperlink" Target="Provocaciones.mp4" TargetMode="External"/><Relationship Id="rId5" Type="http://schemas.openxmlformats.org/officeDocument/2006/relationships/image" Target="../media/image18.jpeg"/><Relationship Id="rId10" Type="http://schemas.openxmlformats.org/officeDocument/2006/relationships/image" Target="../media/image21.jpeg"/><Relationship Id="rId4" Type="http://schemas.openxmlformats.org/officeDocument/2006/relationships/hyperlink" Target="Amigos.mp4" TargetMode="External"/><Relationship Id="rId9" Type="http://schemas.openxmlformats.org/officeDocument/2006/relationships/hyperlink" Target="Webcam.mp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entiras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Virus.mp4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El%20adivino%20de%20las%20Redes%20Sociales%20%5bHD%5d.mp4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_personal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Fotos%20y%20Comentarios.mp4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46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6" Type="http://schemas.openxmlformats.org/officeDocument/2006/relationships/diagramData" Target="../diagrams/data1.xml"/><Relationship Id="rId5" Type="http://schemas.openxmlformats.org/officeDocument/2006/relationships/image" Target="../media/image48.png"/><Relationship Id="rId10" Type="http://schemas.microsoft.com/office/2007/relationships/diagramDrawing" Target="../diagrams/drawing1.xml"/><Relationship Id="rId4" Type="http://schemas.openxmlformats.org/officeDocument/2006/relationships/image" Target="../media/image47.png"/><Relationship Id="rId9" Type="http://schemas.openxmlformats.org/officeDocument/2006/relationships/diagramColors" Target="../diagrams/colors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hyperlink" Target="CITAS.mp4" TargetMode="External"/><Relationship Id="rId7" Type="http://schemas.openxmlformats.org/officeDocument/2006/relationships/image" Target="../media/image52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1.jpeg"/><Relationship Id="rId11" Type="http://schemas.openxmlformats.org/officeDocument/2006/relationships/diagramColors" Target="../diagrams/colors2.xml"/><Relationship Id="rId5" Type="http://schemas.openxmlformats.org/officeDocument/2006/relationships/image" Target="../media/image50.png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49.png"/><Relationship Id="rId9" Type="http://schemas.openxmlformats.org/officeDocument/2006/relationships/diagramLayout" Target="../diagrams/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4.png"/><Relationship Id="rId4" Type="http://schemas.openxmlformats.org/officeDocument/2006/relationships/hyperlink" Target="https://www.osi.es/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7847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mtClean="0"/>
              <a:t>Uso seguro y responsable </a:t>
            </a:r>
            <a:br>
              <a:rPr lang="es-ES" smtClean="0"/>
            </a:br>
            <a:r>
              <a:rPr lang="es-ES" smtClean="0"/>
              <a:t>de las TIC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143095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Persona2.jpg"/>
          <p:cNvPicPr>
            <a:picLocks noGrp="1" noChangeAspect="1"/>
          </p:cNvPicPr>
          <p:nvPr>
            <p:ph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793043" y="1337652"/>
            <a:ext cx="8319911" cy="4679950"/>
          </a:xfrm>
        </p:spPr>
      </p:pic>
      <p:sp>
        <p:nvSpPr>
          <p:cNvPr id="4" name="3 Marcador de texto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Adivina quién es quién…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Persona3.jpg"/>
          <p:cNvPicPr>
            <a:picLocks noGrp="1" noChangeAspect="1"/>
          </p:cNvPicPr>
          <p:nvPr>
            <p:ph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778976" y="1337652"/>
            <a:ext cx="8319911" cy="4679950"/>
          </a:xfrm>
        </p:spPr>
      </p:pic>
      <p:sp>
        <p:nvSpPr>
          <p:cNvPr id="4" name="3 Marcador de texto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Adivina quién es quién….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Persona4.jpg"/>
          <p:cNvPicPr>
            <a:picLocks noGrp="1" noChangeAspect="1"/>
          </p:cNvPicPr>
          <p:nvPr>
            <p:ph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2121192" y="1407989"/>
            <a:ext cx="5607346" cy="4679950"/>
          </a:xfrm>
        </p:spPr>
      </p:pic>
      <p:sp>
        <p:nvSpPr>
          <p:cNvPr id="4" name="3 Marcador de texto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" name="8 Marcador de contenido" descr="Persona5.jpg"/>
          <p:cNvPicPr>
            <a:picLocks noGrp="1" noChangeAspect="1"/>
          </p:cNvPicPr>
          <p:nvPr>
            <p:ph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109581" y="1407990"/>
            <a:ext cx="7630566" cy="4679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7838" y="2057400"/>
            <a:ext cx="641032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202884" y="3296873"/>
            <a:ext cx="796955" cy="503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810000" y="3609977"/>
            <a:ext cx="2196517" cy="1494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>
            <a:off x="5499402" y="3338817"/>
            <a:ext cx="45719" cy="3103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535641" y="1323509"/>
            <a:ext cx="8915400" cy="658812"/>
          </a:xfrm>
        </p:spPr>
        <p:txBody>
          <a:bodyPr/>
          <a:lstStyle/>
          <a:p>
            <a:r>
              <a:rPr lang="es-ES" dirty="0"/>
              <a:t>¿Qué vamos a aprender hoy?</a:t>
            </a:r>
          </a:p>
        </p:txBody>
      </p:sp>
      <p:sp>
        <p:nvSpPr>
          <p:cNvPr id="9" name="Marcador de texto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Objetivos del </a:t>
            </a:r>
            <a:r>
              <a:rPr lang="es-ES" dirty="0" smtClean="0"/>
              <a:t>taller</a:t>
            </a:r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506506" y="1801906"/>
            <a:ext cx="881497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s-ES" sz="28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800100" lvl="1" indent="-342900"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s-E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Identificar los </a:t>
            </a:r>
            <a:r>
              <a:rPr lang="es-ES" sz="2800" b="1" dirty="0" smtClean="0">
                <a:solidFill>
                  <a:srgbClr val="DD3137"/>
                </a:solidFill>
                <a:latin typeface="Calibri" panose="020F0502020204030204" pitchFamily="34" charset="0"/>
              </a:rPr>
              <a:t>principales riesgos </a:t>
            </a:r>
            <a:r>
              <a:rPr lang="es-E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relacionados con el uso de las TIC.</a:t>
            </a:r>
          </a:p>
          <a:p>
            <a:pPr marL="800100" lvl="1" indent="-342900"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endParaRPr lang="es-ES" sz="28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800100" lvl="1" indent="-342900"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rgbClr val="DD3137"/>
                </a:solidFill>
                <a:latin typeface="Calibri" panose="020F0502020204030204" pitchFamily="34" charset="0"/>
              </a:rPr>
              <a:t>Identificar pautas </a:t>
            </a:r>
            <a:r>
              <a:rPr lang="es-E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para saber actuar ante ellos.</a:t>
            </a:r>
          </a:p>
          <a:p>
            <a:pPr marL="800100" lvl="1" indent="-342900"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endParaRPr lang="es-ES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800100" lvl="1" indent="-342900">
              <a:buClr>
                <a:schemeClr val="tx1">
                  <a:lumMod val="65000"/>
                  <a:lumOff val="35000"/>
                </a:schemeClr>
              </a:buClr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rgbClr val="DD3137"/>
                </a:solidFill>
                <a:latin typeface="Calibri" panose="020F0502020204030204" pitchFamily="34" charset="0"/>
              </a:rPr>
              <a:t>Adquirir </a:t>
            </a:r>
            <a:r>
              <a:rPr lang="es-ES" sz="2800" b="1" dirty="0">
                <a:solidFill>
                  <a:srgbClr val="DD3137"/>
                </a:solidFill>
                <a:latin typeface="Calibri" panose="020F0502020204030204" pitchFamily="34" charset="0"/>
              </a:rPr>
              <a:t>buenos hábitos </a:t>
            </a:r>
            <a:r>
              <a:rPr lang="es-E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</a:rPr>
              <a:t>en el uso de las TIC.</a:t>
            </a:r>
            <a:endParaRPr lang="es-ES" sz="28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s-ES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s-ES" sz="28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997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posición de imagen 2"/>
          <p:cNvPicPr>
            <a:picLocks noGrp="1" noChangeAspect="1"/>
          </p:cNvPicPr>
          <p:nvPr>
            <p:ph sz="quarter" idx="10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451" y="1379797"/>
            <a:ext cx="5939098" cy="4314305"/>
          </a:xfrm>
        </p:spPr>
      </p:pic>
      <p:sp>
        <p:nvSpPr>
          <p:cNvPr id="8" name="Marcador de texto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Acceso a contenidos </a:t>
            </a:r>
            <a:r>
              <a:rPr lang="es-ES" dirty="0" smtClean="0"/>
              <a:t>inapropiados</a:t>
            </a:r>
            <a:endParaRPr lang="es-ES" dirty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28064" y="1283168"/>
            <a:ext cx="8915400" cy="658812"/>
          </a:xfrm>
        </p:spPr>
        <p:txBody>
          <a:bodyPr/>
          <a:lstStyle/>
          <a:p>
            <a:r>
              <a:rPr lang="es-ES" dirty="0"/>
              <a:t>Acceso a contenido inapropiado</a:t>
            </a:r>
          </a:p>
        </p:txBody>
      </p:sp>
    </p:spTree>
    <p:extLst>
      <p:ext uri="{BB962C8B-B14F-4D97-AF65-F5344CB8AC3E}">
        <p14:creationId xmlns="" xmlns:p14="http://schemas.microsoft.com/office/powerpoint/2010/main" val="403744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513806" y="3515502"/>
            <a:ext cx="8915400" cy="658812"/>
          </a:xfrm>
        </p:spPr>
        <p:txBody>
          <a:bodyPr/>
          <a:lstStyle/>
          <a:p>
            <a:r>
              <a:rPr lang="es-ES" dirty="0">
                <a:solidFill>
                  <a:schemeClr val="accent1"/>
                </a:solidFill>
              </a:rPr>
              <a:t>Riesgos de acceso a contenidos inapropiados</a:t>
            </a:r>
          </a:p>
        </p:txBody>
      </p:sp>
      <p:sp>
        <p:nvSpPr>
          <p:cNvPr id="7" name="Marcador de texto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Acceso a contenidos inapropiados. </a:t>
            </a:r>
            <a:r>
              <a:rPr lang="es-ES" dirty="0" smtClean="0"/>
              <a:t>Riesgos</a:t>
            </a:r>
            <a:endParaRPr lang="es-ES" dirty="0"/>
          </a:p>
        </p:txBody>
      </p:sp>
      <p:sp>
        <p:nvSpPr>
          <p:cNvPr id="10" name="Rectángulo redondeado 9"/>
          <p:cNvSpPr/>
          <p:nvPr/>
        </p:nvSpPr>
        <p:spPr>
          <a:xfrm>
            <a:off x="495300" y="1412777"/>
            <a:ext cx="1966911" cy="1250955"/>
          </a:xfrm>
          <a:prstGeom prst="roundRect">
            <a:avLst/>
          </a:prstGeom>
          <a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2" name="Grupo 10"/>
          <p:cNvGrpSpPr/>
          <p:nvPr/>
        </p:nvGrpSpPr>
        <p:grpSpPr>
          <a:xfrm>
            <a:off x="105257" y="2713273"/>
            <a:ext cx="2730303" cy="1120685"/>
            <a:chOff x="875366" y="1226698"/>
            <a:chExt cx="2088232" cy="698744"/>
          </a:xfrm>
        </p:grpSpPr>
        <p:sp>
          <p:nvSpPr>
            <p:cNvPr id="12" name="Rectángulo 11"/>
            <p:cNvSpPr/>
            <p:nvPr/>
          </p:nvSpPr>
          <p:spPr>
            <a:xfrm>
              <a:off x="875366" y="1251851"/>
              <a:ext cx="1815610" cy="67359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Rectángulo 12"/>
            <p:cNvSpPr/>
            <p:nvPr/>
          </p:nvSpPr>
          <p:spPr>
            <a:xfrm>
              <a:off x="875366" y="1226698"/>
              <a:ext cx="2088232" cy="6735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2456" tIns="92456" rIns="92456" bIns="0" numCol="1" spcCol="1270" anchor="t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kern="1200" dirty="0" smtClean="0">
                  <a:solidFill>
                    <a:srgbClr val="DD3137"/>
                  </a:solidFill>
                  <a:latin typeface="+mn-lt"/>
                </a:rPr>
                <a:t>Acceso a información,  conductas y consejos no adecuados a su edad</a:t>
              </a:r>
              <a:endParaRPr lang="es-ES" kern="1200" dirty="0">
                <a:solidFill>
                  <a:srgbClr val="DD3137"/>
                </a:solidFill>
                <a:latin typeface="+mn-lt"/>
              </a:endParaRPr>
            </a:p>
          </p:txBody>
        </p:sp>
      </p:grpSp>
      <p:sp>
        <p:nvSpPr>
          <p:cNvPr id="14" name="Rectángulo redondeado 13">
            <a:hlinkClick r:id="rId4" action="ppaction://hlinkfile"/>
          </p:cNvPr>
          <p:cNvSpPr/>
          <p:nvPr/>
        </p:nvSpPr>
        <p:spPr>
          <a:xfrm>
            <a:off x="3849673" y="1412777"/>
            <a:ext cx="1966911" cy="1250955"/>
          </a:xfrm>
          <a:prstGeom prst="roundRect">
            <a:avLst/>
          </a:prstGeom>
          <a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3" name="Grupo 14"/>
          <p:cNvGrpSpPr/>
          <p:nvPr/>
        </p:nvGrpSpPr>
        <p:grpSpPr>
          <a:xfrm>
            <a:off x="3818724" y="2753614"/>
            <a:ext cx="1966911" cy="673591"/>
            <a:chOff x="2872614" y="1251851"/>
            <a:chExt cx="1815610" cy="673591"/>
          </a:xfrm>
        </p:grpSpPr>
        <p:sp>
          <p:nvSpPr>
            <p:cNvPr id="16" name="Rectángulo 15"/>
            <p:cNvSpPr/>
            <p:nvPr/>
          </p:nvSpPr>
          <p:spPr>
            <a:xfrm>
              <a:off x="2872614" y="1251851"/>
              <a:ext cx="1815610" cy="67359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ctángulo 16"/>
            <p:cNvSpPr/>
            <p:nvPr/>
          </p:nvSpPr>
          <p:spPr>
            <a:xfrm>
              <a:off x="2872614" y="1251851"/>
              <a:ext cx="1815610" cy="6735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2456" tIns="92456" rIns="92456" bIns="0" numCol="1" spcCol="1270" anchor="t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kern="1200" dirty="0" smtClean="0">
                  <a:solidFill>
                    <a:srgbClr val="FF0000"/>
                  </a:solidFill>
                  <a:latin typeface="+mn-lt"/>
                </a:rPr>
                <a:t>‘Amistades’ poco recomendables</a:t>
              </a:r>
              <a:endParaRPr lang="es-ES" kern="1200" dirty="0">
                <a:solidFill>
                  <a:srgbClr val="FF0000"/>
                </a:solidFill>
                <a:latin typeface="+mn-lt"/>
              </a:endParaRPr>
            </a:p>
          </p:txBody>
        </p:sp>
      </p:grpSp>
      <p:sp>
        <p:nvSpPr>
          <p:cNvPr id="18" name="Rectángulo redondeado 17">
            <a:hlinkClick r:id="rId6" action="ppaction://hlinkfile"/>
          </p:cNvPr>
          <p:cNvSpPr/>
          <p:nvPr/>
        </p:nvSpPr>
        <p:spPr>
          <a:xfrm>
            <a:off x="7204045" y="1418505"/>
            <a:ext cx="1966911" cy="1250955"/>
          </a:xfrm>
          <a:prstGeom prst="roundRect">
            <a:avLst/>
          </a:prstGeom>
          <a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5" name="Grupo 18"/>
          <p:cNvGrpSpPr/>
          <p:nvPr/>
        </p:nvGrpSpPr>
        <p:grpSpPr>
          <a:xfrm>
            <a:off x="6839638" y="2669460"/>
            <a:ext cx="2652295" cy="673591"/>
            <a:chOff x="4869862" y="1251851"/>
            <a:chExt cx="1815610" cy="673591"/>
          </a:xfrm>
        </p:grpSpPr>
        <p:sp>
          <p:nvSpPr>
            <p:cNvPr id="20" name="Rectángulo 19"/>
            <p:cNvSpPr/>
            <p:nvPr/>
          </p:nvSpPr>
          <p:spPr>
            <a:xfrm>
              <a:off x="4869862" y="1251851"/>
              <a:ext cx="1815610" cy="67359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ctángulo 20"/>
            <p:cNvSpPr/>
            <p:nvPr/>
          </p:nvSpPr>
          <p:spPr>
            <a:xfrm>
              <a:off x="4869862" y="1251851"/>
              <a:ext cx="1815610" cy="6735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2456" tIns="92456" rIns="92456" bIns="0" numCol="1" spcCol="1270" anchor="t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kern="1200" dirty="0" smtClean="0">
                  <a:solidFill>
                    <a:srgbClr val="DD3137"/>
                  </a:solidFill>
                  <a:latin typeface="+mn-lt"/>
                </a:rPr>
                <a:t>Víctima de ciberacoso y ciberbullying</a:t>
              </a:r>
              <a:endParaRPr lang="es-ES" kern="1200" dirty="0">
                <a:solidFill>
                  <a:srgbClr val="DD3137"/>
                </a:solidFill>
                <a:latin typeface="+mn-lt"/>
              </a:endParaRPr>
            </a:p>
          </p:txBody>
        </p:sp>
      </p:grpSp>
      <p:sp>
        <p:nvSpPr>
          <p:cNvPr id="22" name="Rectángulo redondeado 21"/>
          <p:cNvSpPr/>
          <p:nvPr/>
        </p:nvSpPr>
        <p:spPr>
          <a:xfrm>
            <a:off x="2456723" y="4064406"/>
            <a:ext cx="1966911" cy="1250955"/>
          </a:xfrm>
          <a:prstGeom prst="roundRect">
            <a:avLst/>
          </a:prstGeom>
          <a:blipFill>
            <a:blip r:embed="rId8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6" name="Grupo 22"/>
          <p:cNvGrpSpPr/>
          <p:nvPr/>
        </p:nvGrpSpPr>
        <p:grpSpPr>
          <a:xfrm>
            <a:off x="584515" y="5361058"/>
            <a:ext cx="3850510" cy="673591"/>
            <a:chOff x="1873990" y="3357960"/>
            <a:chExt cx="1815610" cy="673591"/>
          </a:xfrm>
        </p:grpSpPr>
        <p:sp>
          <p:nvSpPr>
            <p:cNvPr id="24" name="Rectángulo 23"/>
            <p:cNvSpPr/>
            <p:nvPr/>
          </p:nvSpPr>
          <p:spPr>
            <a:xfrm>
              <a:off x="1873990" y="3357960"/>
              <a:ext cx="1815610" cy="67359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Rectángulo 24"/>
            <p:cNvSpPr/>
            <p:nvPr/>
          </p:nvSpPr>
          <p:spPr>
            <a:xfrm>
              <a:off x="1873990" y="3357960"/>
              <a:ext cx="1815610" cy="6735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2456" tIns="92456" rIns="92456" bIns="0" numCol="1" spcCol="1270" anchor="t" anchorCtr="0">
              <a:noAutofit/>
            </a:bodyPr>
            <a:lstStyle/>
            <a:p>
              <a:pPr lvl="0" algn="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kern="1200" dirty="0" smtClean="0">
                  <a:solidFill>
                    <a:srgbClr val="FF0000"/>
                  </a:solidFill>
                  <a:latin typeface="+mn-lt"/>
                </a:rPr>
                <a:t>Víctimas de potenciales engaños y estafas (anuncios publicitarios)</a:t>
              </a:r>
              <a:endParaRPr lang="es-ES" kern="1200" dirty="0">
                <a:solidFill>
                  <a:srgbClr val="FF0000"/>
                </a:solidFill>
                <a:latin typeface="+mn-lt"/>
              </a:endParaRPr>
            </a:p>
          </p:txBody>
        </p:sp>
      </p:grpSp>
      <p:sp>
        <p:nvSpPr>
          <p:cNvPr id="26" name="Rectángulo redondeado 25">
            <a:hlinkClick r:id="rId9" action="ppaction://hlinkfile"/>
          </p:cNvPr>
          <p:cNvSpPr/>
          <p:nvPr/>
        </p:nvSpPr>
        <p:spPr>
          <a:xfrm>
            <a:off x="5315143" y="4064406"/>
            <a:ext cx="1966911" cy="1250955"/>
          </a:xfrm>
          <a:prstGeom prst="roundRect">
            <a:avLst/>
          </a:prstGeom>
          <a:blipFill>
            <a:blip r:embed="rId1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8" name="Grupo 26"/>
          <p:cNvGrpSpPr/>
          <p:nvPr/>
        </p:nvGrpSpPr>
        <p:grpSpPr>
          <a:xfrm>
            <a:off x="5253829" y="5377034"/>
            <a:ext cx="3825510" cy="673591"/>
            <a:chOff x="3871238" y="3357960"/>
            <a:chExt cx="1815610" cy="673591"/>
          </a:xfrm>
        </p:grpSpPr>
        <p:sp>
          <p:nvSpPr>
            <p:cNvPr id="28" name="Rectángulo 27"/>
            <p:cNvSpPr/>
            <p:nvPr/>
          </p:nvSpPr>
          <p:spPr>
            <a:xfrm>
              <a:off x="3871238" y="3357960"/>
              <a:ext cx="1815610" cy="67359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Rectángulo 28"/>
            <p:cNvSpPr/>
            <p:nvPr/>
          </p:nvSpPr>
          <p:spPr>
            <a:xfrm>
              <a:off x="3871238" y="3357960"/>
              <a:ext cx="1815610" cy="67359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2456" tIns="92456" rIns="92456" bIns="0" numCol="1" spcCol="1270" anchor="t" anchorCtr="0">
              <a:noAutofit/>
            </a:bodyPr>
            <a:lstStyle/>
            <a:p>
              <a:pPr lvl="0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kern="1200" dirty="0" smtClean="0">
                  <a:solidFill>
                    <a:srgbClr val="DD3137"/>
                  </a:solidFill>
                  <a:latin typeface="+mn-lt"/>
                </a:rPr>
                <a:t>Virus y programas espía (acceso no consentido a información personal)</a:t>
              </a:r>
              <a:endParaRPr lang="es-ES" kern="1200" dirty="0">
                <a:solidFill>
                  <a:srgbClr val="DD3137"/>
                </a:solidFill>
                <a:latin typeface="+mn-lt"/>
              </a:endParaRPr>
            </a:p>
          </p:txBody>
        </p:sp>
      </p:grpSp>
      <p:sp>
        <p:nvSpPr>
          <p:cNvPr id="30" name="29 Elipse"/>
          <p:cNvSpPr/>
          <p:nvPr/>
        </p:nvSpPr>
        <p:spPr>
          <a:xfrm>
            <a:off x="5905849" y="1996580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9219501" y="1979802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7415868" y="4261607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92072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title"/>
          </p:nvPr>
        </p:nvSpPr>
        <p:spPr>
          <a:xfrm>
            <a:off x="643218" y="1242827"/>
            <a:ext cx="8915400" cy="658812"/>
          </a:xfrm>
        </p:spPr>
        <p:txBody>
          <a:bodyPr>
            <a:noAutofit/>
          </a:bodyPr>
          <a:lstStyle/>
          <a:p>
            <a:r>
              <a:rPr lang="es-ES" dirty="0" smtClean="0"/>
              <a:t>Recomendaciones para su prevención 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Acceso a contenidos </a:t>
            </a:r>
            <a:r>
              <a:rPr lang="es-ES" dirty="0" smtClean="0"/>
              <a:t>inapropiados</a:t>
            </a:r>
            <a:endParaRPr lang="es-ES" dirty="0"/>
          </a:p>
        </p:txBody>
      </p:sp>
      <p:grpSp>
        <p:nvGrpSpPr>
          <p:cNvPr id="2" name="Grupo 7"/>
          <p:cNvGrpSpPr/>
          <p:nvPr/>
        </p:nvGrpSpPr>
        <p:grpSpPr>
          <a:xfrm>
            <a:off x="511463" y="1840773"/>
            <a:ext cx="4046078" cy="1139698"/>
            <a:chOff x="615312" y="227671"/>
            <a:chExt cx="3734841" cy="1167137"/>
          </a:xfrm>
        </p:grpSpPr>
        <p:sp>
          <p:nvSpPr>
            <p:cNvPr id="10" name="Rectángulo 9"/>
            <p:cNvSpPr/>
            <p:nvPr/>
          </p:nvSpPr>
          <p:spPr>
            <a:xfrm>
              <a:off x="615312" y="227671"/>
              <a:ext cx="3734841" cy="1167137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ectángulo 10"/>
            <p:cNvSpPr/>
            <p:nvPr/>
          </p:nvSpPr>
          <p:spPr>
            <a:xfrm>
              <a:off x="615312" y="227671"/>
              <a:ext cx="3734841" cy="11671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90541" tIns="53340" rIns="53340" bIns="53340" numCol="1" spcCol="1270" anchor="ctr" anchorCtr="0">
              <a:noAutofit/>
            </a:bodyPr>
            <a:lstStyle/>
            <a:p>
              <a:pPr lvl="0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Accede sólo a aquellos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contenidos recomendados</a:t>
              </a:r>
              <a:r>
                <a:rPr lang="es-ES" sz="16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 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y</a:t>
              </a:r>
              <a:r>
                <a:rPr lang="es-ES" sz="16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adaptados</a:t>
              </a:r>
              <a:r>
                <a:rPr lang="es-ES" sz="16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 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a tu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edad</a:t>
              </a:r>
              <a:r>
                <a:rPr lang="es-ES" sz="16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.</a:t>
              </a:r>
              <a:endParaRPr lang="es-ES" sz="1600" b="1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endParaRPr>
            </a:p>
          </p:txBody>
        </p:sp>
      </p:grpSp>
      <p:sp>
        <p:nvSpPr>
          <p:cNvPr id="9" name="Rectángulo 8"/>
          <p:cNvSpPr/>
          <p:nvPr/>
        </p:nvSpPr>
        <p:spPr>
          <a:xfrm>
            <a:off x="342876" y="1644746"/>
            <a:ext cx="885079" cy="1225494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4" name="Grupo 11"/>
          <p:cNvGrpSpPr/>
          <p:nvPr/>
        </p:nvGrpSpPr>
        <p:grpSpPr>
          <a:xfrm>
            <a:off x="5499061" y="1883047"/>
            <a:ext cx="4046078" cy="1167137"/>
            <a:chOff x="4697944" y="227671"/>
            <a:chExt cx="3734841" cy="1167137"/>
          </a:xfrm>
        </p:grpSpPr>
        <p:sp>
          <p:nvSpPr>
            <p:cNvPr id="15" name="Rectángulo 14"/>
            <p:cNvSpPr/>
            <p:nvPr/>
          </p:nvSpPr>
          <p:spPr>
            <a:xfrm>
              <a:off x="4697944" y="227671"/>
              <a:ext cx="3734841" cy="1167137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Rectángulo 15"/>
            <p:cNvSpPr/>
            <p:nvPr/>
          </p:nvSpPr>
          <p:spPr>
            <a:xfrm>
              <a:off x="4697944" y="227671"/>
              <a:ext cx="3734841" cy="11671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90541" tIns="53340" rIns="53340" bIns="53340" numCol="1" spcCol="1270" anchor="ctr" anchorCtr="0">
              <a:noAutofit/>
            </a:bodyPr>
            <a:lstStyle/>
            <a:p>
              <a:pPr lvl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No ofrezcas información personal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, que permita rastrear tus datos, ni tuya ni de familiares, amigos y conocidos.</a:t>
              </a:r>
              <a:endParaRPr lang="es-E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endParaRPr>
            </a:p>
          </p:txBody>
        </p:sp>
      </p:grpSp>
      <p:sp>
        <p:nvSpPr>
          <p:cNvPr id="14" name="Rectángulo 13"/>
          <p:cNvSpPr/>
          <p:nvPr/>
        </p:nvSpPr>
        <p:spPr>
          <a:xfrm>
            <a:off x="5330473" y="1714460"/>
            <a:ext cx="885079" cy="1225494"/>
          </a:xfrm>
          <a:prstGeom prst="rect">
            <a:avLst/>
          </a:prstGeom>
          <a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5" name="Grupo 16"/>
          <p:cNvGrpSpPr/>
          <p:nvPr/>
        </p:nvGrpSpPr>
        <p:grpSpPr>
          <a:xfrm>
            <a:off x="511464" y="3303911"/>
            <a:ext cx="4046078" cy="1167137"/>
            <a:chOff x="615312" y="1696968"/>
            <a:chExt cx="3734841" cy="1167137"/>
          </a:xfrm>
        </p:grpSpPr>
        <p:sp>
          <p:nvSpPr>
            <p:cNvPr id="19" name="Rectángulo 18"/>
            <p:cNvSpPr/>
            <p:nvPr/>
          </p:nvSpPr>
          <p:spPr>
            <a:xfrm>
              <a:off x="615312" y="1696968"/>
              <a:ext cx="3734841" cy="1167137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Rectángulo 19"/>
            <p:cNvSpPr/>
            <p:nvPr/>
          </p:nvSpPr>
          <p:spPr>
            <a:xfrm>
              <a:off x="615312" y="1696968"/>
              <a:ext cx="3734841" cy="11671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90541" tIns="53340" rIns="53340" bIns="53340" numCol="1" spcCol="1270" anchor="ctr" anchorCtr="0">
              <a:noAutofit/>
            </a:bodyPr>
            <a:lstStyle/>
            <a:p>
              <a:pPr lvl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Evita publicar fotos o conectar la webcam con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desconocidos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.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Sé cauto</a:t>
              </a:r>
              <a:r>
                <a:rPr lang="es-ES" sz="1600" b="1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 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y piensa antes de hacer clic.</a:t>
              </a:r>
              <a:endParaRPr lang="es-E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endParaRPr>
            </a:p>
          </p:txBody>
        </p:sp>
      </p:grpSp>
      <p:sp>
        <p:nvSpPr>
          <p:cNvPr id="18" name="Rectángulo 17"/>
          <p:cNvSpPr/>
          <p:nvPr/>
        </p:nvSpPr>
        <p:spPr>
          <a:xfrm>
            <a:off x="342877" y="3135323"/>
            <a:ext cx="885079" cy="122549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7" name="Grupo 20"/>
          <p:cNvGrpSpPr/>
          <p:nvPr/>
        </p:nvGrpSpPr>
        <p:grpSpPr>
          <a:xfrm>
            <a:off x="5499061" y="3303909"/>
            <a:ext cx="4046078" cy="1167137"/>
            <a:chOff x="4697944" y="1696968"/>
            <a:chExt cx="3734841" cy="1167137"/>
          </a:xfrm>
        </p:grpSpPr>
        <p:sp>
          <p:nvSpPr>
            <p:cNvPr id="23" name="Rectángulo 22"/>
            <p:cNvSpPr/>
            <p:nvPr/>
          </p:nvSpPr>
          <p:spPr>
            <a:xfrm>
              <a:off x="4697944" y="1696968"/>
              <a:ext cx="3734841" cy="1167137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ángulo 23"/>
            <p:cNvSpPr/>
            <p:nvPr/>
          </p:nvSpPr>
          <p:spPr>
            <a:xfrm>
              <a:off x="4697944" y="1696968"/>
              <a:ext cx="3734841" cy="11671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90541" tIns="53340" rIns="53340" bIns="53340" numCol="1" spcCol="1270" anchor="ctr" anchorCtr="0">
              <a:noAutofit/>
            </a:bodyPr>
            <a:lstStyle/>
            <a:p>
              <a:pPr lvl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Debes ser consciente de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infracciones legales</a:t>
              </a:r>
              <a:r>
                <a:rPr lang="es-ES" sz="1600" kern="1200" dirty="0" smtClean="0">
                  <a:solidFill>
                    <a:srgbClr val="DD3137"/>
                  </a:solidFill>
                  <a:latin typeface="+mn-lt"/>
                </a:rPr>
                <a:t> 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asociadas al uso de Internet y sus consecuencias.</a:t>
              </a:r>
              <a:endParaRPr lang="es-E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endParaRPr>
            </a:p>
          </p:txBody>
        </p:sp>
      </p:grpSp>
      <p:sp>
        <p:nvSpPr>
          <p:cNvPr id="22" name="Rectángulo 21"/>
          <p:cNvSpPr/>
          <p:nvPr/>
        </p:nvSpPr>
        <p:spPr>
          <a:xfrm>
            <a:off x="5330473" y="3148331"/>
            <a:ext cx="885079" cy="1225494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  <p:grpSp>
        <p:nvGrpSpPr>
          <p:cNvPr id="8" name="Grupo 24"/>
          <p:cNvGrpSpPr/>
          <p:nvPr/>
        </p:nvGrpSpPr>
        <p:grpSpPr>
          <a:xfrm>
            <a:off x="3015353" y="4754378"/>
            <a:ext cx="4046078" cy="1167137"/>
            <a:chOff x="2656628" y="3166265"/>
            <a:chExt cx="3734841" cy="1167137"/>
          </a:xfrm>
        </p:grpSpPr>
        <p:sp>
          <p:nvSpPr>
            <p:cNvPr id="27" name="Rectángulo 26"/>
            <p:cNvSpPr/>
            <p:nvPr/>
          </p:nvSpPr>
          <p:spPr>
            <a:xfrm>
              <a:off x="2656628" y="3166265"/>
              <a:ext cx="3734841" cy="1167137"/>
            </a:xfrm>
            <a:prstGeom prst="rect">
              <a:avLst/>
            </a:prstGeom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Rectángulo 27"/>
            <p:cNvSpPr/>
            <p:nvPr/>
          </p:nvSpPr>
          <p:spPr>
            <a:xfrm>
              <a:off x="2656628" y="3166265"/>
              <a:ext cx="3734841" cy="116713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90541" tIns="53340" rIns="53340" bIns="53340" numCol="1" spcCol="1270" anchor="ctr" anchorCtr="0">
              <a:noAutofit/>
            </a:bodyPr>
            <a:lstStyle/>
            <a:p>
              <a:pPr lvl="0" algn="just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Déjate ayudar</a:t>
              </a:r>
              <a:r>
                <a:rPr lang="es-ES" sz="1600" kern="1200" dirty="0" smtClean="0">
                  <a:solidFill>
                    <a:srgbClr val="DD3137"/>
                  </a:solidFill>
                  <a:latin typeface="+mn-lt"/>
                </a:rPr>
                <a:t> 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cuando tengas un problema. </a:t>
              </a:r>
              <a:r>
                <a:rPr lang="es-ES" sz="1600" b="1" kern="1200" dirty="0" smtClean="0">
                  <a:solidFill>
                    <a:srgbClr val="DD3137"/>
                  </a:solidFill>
                  <a:latin typeface="+mn-lt"/>
                </a:rPr>
                <a:t>Dialoga con tus padres y educadores</a:t>
              </a: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.</a:t>
              </a:r>
              <a:endParaRPr lang="es-ES" sz="160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endParaRPr>
            </a:p>
          </p:txBody>
        </p:sp>
      </p:grpSp>
      <p:sp>
        <p:nvSpPr>
          <p:cNvPr id="26" name="Rectángulo 25"/>
          <p:cNvSpPr/>
          <p:nvPr/>
        </p:nvSpPr>
        <p:spPr>
          <a:xfrm>
            <a:off x="2846766" y="4585790"/>
            <a:ext cx="885079" cy="122549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 l="-85000" r="-85000"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985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ítulo"/>
          <p:cNvSpPr>
            <a:spLocks noGrp="1"/>
          </p:cNvSpPr>
          <p:nvPr>
            <p:ph type="title"/>
          </p:nvPr>
        </p:nvSpPr>
        <p:spPr>
          <a:xfrm>
            <a:off x="522194" y="1363850"/>
            <a:ext cx="8915400" cy="658812"/>
          </a:xfrm>
        </p:spPr>
        <p:txBody>
          <a:bodyPr>
            <a:noAutofit/>
          </a:bodyPr>
          <a:lstStyle/>
          <a:p>
            <a:r>
              <a:rPr lang="es-ES" dirty="0" smtClean="0"/>
              <a:t>Verificación de la información</a:t>
            </a:r>
            <a:endParaRPr lang="es-ES" dirty="0"/>
          </a:p>
        </p:txBody>
      </p:sp>
      <p:sp>
        <p:nvSpPr>
          <p:cNvPr id="10" name="Marcador de contenido 9"/>
          <p:cNvSpPr>
            <a:spLocks noGrp="1"/>
          </p:cNvSpPr>
          <p:nvPr>
            <p:ph sz="quarter" idx="10"/>
          </p:nvPr>
        </p:nvSpPr>
        <p:spPr/>
        <p:txBody>
          <a:bodyPr anchor="b">
            <a:normAutofit/>
          </a:bodyPr>
          <a:lstStyle/>
          <a:p>
            <a:pPr marL="0" indent="0"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es-ES" sz="4000" b="1" dirty="0">
                <a:solidFill>
                  <a:srgbClr val="DD3137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¡Ojo!</a:t>
            </a:r>
            <a:r>
              <a:rPr lang="es-ES" sz="4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sz="2800" dirty="0">
                <a:ea typeface="Calibri" panose="020F0502020204030204" pitchFamily="34" charset="0"/>
                <a:cs typeface="Calibri" panose="020F0502020204030204" pitchFamily="34" charset="0"/>
              </a:rPr>
              <a:t>no toda la información publicada en Internet es siempre veraz, completa e imparcial. </a:t>
            </a:r>
            <a:endParaRPr lang="es-ES" sz="2800" dirty="0" smtClean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es-ES" sz="3600" b="1" dirty="0" smtClean="0">
                <a:solidFill>
                  <a:srgbClr val="DD3137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¡Verifica SIEMPRE la información </a:t>
            </a:r>
          </a:p>
          <a:p>
            <a:pPr marL="0" indent="0" algn="ctr">
              <a:spcBef>
                <a:spcPts val="500"/>
              </a:spcBef>
              <a:spcAft>
                <a:spcPts val="500"/>
              </a:spcAft>
              <a:buNone/>
            </a:pPr>
            <a:r>
              <a:rPr lang="es-ES" sz="3600" b="1" dirty="0" smtClean="0">
                <a:solidFill>
                  <a:srgbClr val="DD3137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ANTES de creértela!</a:t>
            </a:r>
            <a:endParaRPr lang="es-ES" sz="3600" b="1" dirty="0">
              <a:solidFill>
                <a:srgbClr val="DD3137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Marcador de texto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Verificación de la </a:t>
            </a:r>
            <a:r>
              <a:rPr lang="es-ES" dirty="0" smtClean="0"/>
              <a:t>información</a:t>
            </a:r>
            <a:endParaRPr lang="es-ES" dirty="0"/>
          </a:p>
        </p:txBody>
      </p:sp>
      <p:pic>
        <p:nvPicPr>
          <p:cNvPr id="7" name="Imagen 6" descr="Point d'exclamation - Wikimini, l'encyclopédie pour enfants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130517" y="1980287"/>
            <a:ext cx="1503799" cy="1408066"/>
          </a:xfrm>
          <a:prstGeom prst="ellipse">
            <a:avLst/>
          </a:prstGeom>
          <a:ln w="63500" cap="rnd">
            <a:solidFill>
              <a:schemeClr val="accent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7 Elipse"/>
          <p:cNvSpPr/>
          <p:nvPr/>
        </p:nvSpPr>
        <p:spPr>
          <a:xfrm>
            <a:off x="4840448" y="2248249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1659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Resultado de imagen de ejemplos de contenidos falsos en internet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913" y="1492587"/>
            <a:ext cx="3060174" cy="3524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2" name="Picture 8" descr="http://www.laredactoraexpress.es/blogs/wp-content/uploads/2014/09/whatsapp-4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923" y="3710519"/>
            <a:ext cx="2392131" cy="22330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Título"/>
          <p:cNvSpPr>
            <a:spLocks noGrp="1"/>
          </p:cNvSpPr>
          <p:nvPr>
            <p:ph type="title"/>
          </p:nvPr>
        </p:nvSpPr>
        <p:spPr>
          <a:xfrm>
            <a:off x="777688" y="1807603"/>
            <a:ext cx="8915400" cy="658812"/>
          </a:xfrm>
        </p:spPr>
        <p:txBody>
          <a:bodyPr>
            <a:normAutofit/>
          </a:bodyPr>
          <a:lstStyle/>
          <a:p>
            <a:r>
              <a:rPr lang="es-ES" dirty="0" smtClean="0"/>
              <a:t>Bulos, mitos y fraudes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Bulos, mitos y </a:t>
            </a:r>
            <a:r>
              <a:rPr lang="es-ES" dirty="0" smtClean="0"/>
              <a:t>fraudes</a:t>
            </a:r>
            <a:endParaRPr lang="es-ES" dirty="0"/>
          </a:p>
        </p:txBody>
      </p:sp>
      <p:pic>
        <p:nvPicPr>
          <p:cNvPr id="9" name="Imagen 8" descr="http://media.ocu.org/images/ECFA77B7BB28579DE25DDAC90CE866DE1810E4E4/w465-c4-he/9968a8ca-7318-475b-a080-38293fa3abcfbulo20.PN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51" y="1470466"/>
            <a:ext cx="3070703" cy="40423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6736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tex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Mentiras en la </a:t>
            </a:r>
            <a:r>
              <a:rPr lang="es-ES" dirty="0" smtClean="0"/>
              <a:t>Red</a:t>
            </a: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489" y="1698206"/>
            <a:ext cx="4087040" cy="4188648"/>
          </a:xfrm>
          <a:prstGeom prst="rect">
            <a:avLst/>
          </a:prstGeom>
        </p:spPr>
      </p:pic>
      <p:grpSp>
        <p:nvGrpSpPr>
          <p:cNvPr id="2" name="Grupo 14"/>
          <p:cNvGrpSpPr/>
          <p:nvPr/>
        </p:nvGrpSpPr>
        <p:grpSpPr>
          <a:xfrm>
            <a:off x="5947442" y="1559319"/>
            <a:ext cx="1600569" cy="2025572"/>
            <a:chOff x="845441" y="55"/>
            <a:chExt cx="1477448" cy="2025572"/>
          </a:xfrm>
        </p:grpSpPr>
        <p:sp>
          <p:nvSpPr>
            <p:cNvPr id="25" name="Rectángulo redondeado 24"/>
            <p:cNvSpPr/>
            <p:nvPr/>
          </p:nvSpPr>
          <p:spPr>
            <a:xfrm>
              <a:off x="845441" y="55"/>
              <a:ext cx="1477448" cy="2025572"/>
            </a:xfrm>
            <a:prstGeom prst="roundRect">
              <a:avLst>
                <a:gd name="adj" fmla="val 10000"/>
              </a:avLst>
            </a:prstGeom>
            <a:ln>
              <a:solidFill>
                <a:srgbClr val="DD3137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Rectángulo 25"/>
            <p:cNvSpPr/>
            <p:nvPr/>
          </p:nvSpPr>
          <p:spPr>
            <a:xfrm>
              <a:off x="888714" y="43328"/>
              <a:ext cx="1390902" cy="19390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7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Hablan de forma genérica</a:t>
              </a:r>
              <a:endParaRPr lang="es-ES" sz="17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" name="Grupo 15"/>
          <p:cNvGrpSpPr/>
          <p:nvPr/>
        </p:nvGrpSpPr>
        <p:grpSpPr>
          <a:xfrm>
            <a:off x="5328109" y="3772295"/>
            <a:ext cx="1494342" cy="2025572"/>
            <a:chOff x="670" y="2159243"/>
            <a:chExt cx="1379393" cy="2025572"/>
          </a:xfrm>
        </p:grpSpPr>
        <p:sp>
          <p:nvSpPr>
            <p:cNvPr id="23" name="Rectángulo redondeado 22"/>
            <p:cNvSpPr/>
            <p:nvPr/>
          </p:nvSpPr>
          <p:spPr>
            <a:xfrm>
              <a:off x="670" y="2159243"/>
              <a:ext cx="1379393" cy="2025572"/>
            </a:xfrm>
            <a:prstGeom prst="roundRect">
              <a:avLst>
                <a:gd name="adj" fmla="val 10000"/>
              </a:avLst>
            </a:prstGeom>
            <a:ln>
              <a:solidFill>
                <a:srgbClr val="DD3137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ángulo 23"/>
            <p:cNvSpPr/>
            <p:nvPr/>
          </p:nvSpPr>
          <p:spPr>
            <a:xfrm>
              <a:off x="41071" y="2199644"/>
              <a:ext cx="1298591" cy="19447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7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Sin dar datos </a:t>
              </a:r>
              <a:endParaRPr lang="es-ES" sz="17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" name="Grupo 16"/>
          <p:cNvGrpSpPr/>
          <p:nvPr/>
        </p:nvGrpSpPr>
        <p:grpSpPr>
          <a:xfrm>
            <a:off x="7223519" y="4151554"/>
            <a:ext cx="1928121" cy="998303"/>
            <a:chOff x="2023358" y="2592290"/>
            <a:chExt cx="1779804" cy="998303"/>
          </a:xfrm>
        </p:grpSpPr>
        <p:sp>
          <p:nvSpPr>
            <p:cNvPr id="21" name="Rectángulo redondeado 20"/>
            <p:cNvSpPr/>
            <p:nvPr/>
          </p:nvSpPr>
          <p:spPr>
            <a:xfrm>
              <a:off x="2023358" y="2592290"/>
              <a:ext cx="1779804" cy="998303"/>
            </a:xfrm>
            <a:prstGeom prst="roundRect">
              <a:avLst>
                <a:gd name="adj" fmla="val 10000"/>
              </a:avLst>
            </a:prstGeom>
            <a:ln>
              <a:solidFill>
                <a:srgbClr val="DD3137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Rectángulo 21"/>
            <p:cNvSpPr/>
            <p:nvPr/>
          </p:nvSpPr>
          <p:spPr>
            <a:xfrm>
              <a:off x="2052597" y="2621529"/>
              <a:ext cx="1721326" cy="93982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Contradicciones</a:t>
              </a:r>
              <a:endParaRPr lang="es-ES" sz="12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" name="Grupo 17"/>
          <p:cNvGrpSpPr/>
          <p:nvPr/>
        </p:nvGrpSpPr>
        <p:grpSpPr>
          <a:xfrm>
            <a:off x="7916896" y="1559866"/>
            <a:ext cx="1494342" cy="2025572"/>
            <a:chOff x="2663397" y="602"/>
            <a:chExt cx="1379393" cy="2025572"/>
          </a:xfrm>
        </p:grpSpPr>
        <p:sp>
          <p:nvSpPr>
            <p:cNvPr id="19" name="Rectángulo redondeado 18"/>
            <p:cNvSpPr/>
            <p:nvPr/>
          </p:nvSpPr>
          <p:spPr>
            <a:xfrm>
              <a:off x="2663397" y="602"/>
              <a:ext cx="1379393" cy="2025572"/>
            </a:xfrm>
            <a:prstGeom prst="roundRect">
              <a:avLst>
                <a:gd name="adj" fmla="val 10000"/>
              </a:avLst>
            </a:prstGeom>
            <a:ln>
              <a:solidFill>
                <a:srgbClr val="DD3137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Rectángulo 19"/>
            <p:cNvSpPr/>
            <p:nvPr/>
          </p:nvSpPr>
          <p:spPr>
            <a:xfrm>
              <a:off x="2703798" y="41003"/>
              <a:ext cx="1298591" cy="19447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770" tIns="64770" rIns="64770" bIns="64770" numCol="1" spcCol="1270" anchor="ctr" anchorCtr="0">
              <a:noAutofit/>
            </a:bodyPr>
            <a:lstStyle/>
            <a:p>
              <a:pPr lvl="0" algn="ctr" defTabSz="755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700" b="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Errores ortográficos y gramaticales</a:t>
              </a:r>
              <a:endParaRPr lang="es-ES" sz="1700" b="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11" name="10 Título"/>
          <p:cNvSpPr>
            <a:spLocks noGrp="1"/>
          </p:cNvSpPr>
          <p:nvPr>
            <p:ph type="title"/>
          </p:nvPr>
        </p:nvSpPr>
        <p:spPr>
          <a:xfrm>
            <a:off x="535641" y="1256273"/>
            <a:ext cx="8915400" cy="658812"/>
          </a:xfrm>
        </p:spPr>
        <p:txBody>
          <a:bodyPr>
            <a:normAutofit/>
          </a:bodyPr>
          <a:lstStyle/>
          <a:p>
            <a:r>
              <a:rPr lang="es-ES" dirty="0" smtClean="0"/>
              <a:t>Mentiras en la red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129234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0 Título"/>
          <p:cNvSpPr>
            <a:spLocks noGrp="1"/>
          </p:cNvSpPr>
          <p:nvPr>
            <p:ph type="title"/>
          </p:nvPr>
        </p:nvSpPr>
        <p:spPr>
          <a:xfrm>
            <a:off x="280145" y="1269721"/>
            <a:ext cx="8915400" cy="658812"/>
          </a:xfrm>
        </p:spPr>
        <p:txBody>
          <a:bodyPr/>
          <a:lstStyle/>
          <a:p>
            <a:r>
              <a:rPr lang="es-ES" dirty="0"/>
              <a:t>Mentiras en la red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Mentiras en la </a:t>
            </a:r>
            <a:r>
              <a:rPr lang="es-ES" dirty="0" smtClean="0"/>
              <a:t>Red</a:t>
            </a:r>
            <a:endParaRPr lang="es-ES" dirty="0"/>
          </a:p>
        </p:txBody>
      </p:sp>
      <p:grpSp>
        <p:nvGrpSpPr>
          <p:cNvPr id="2" name="Grupo 25"/>
          <p:cNvGrpSpPr/>
          <p:nvPr/>
        </p:nvGrpSpPr>
        <p:grpSpPr>
          <a:xfrm>
            <a:off x="774953" y="1412776"/>
            <a:ext cx="2310630" cy="1905158"/>
            <a:chOff x="496901" y="298110"/>
            <a:chExt cx="2132889" cy="1905158"/>
          </a:xfrm>
        </p:grpSpPr>
        <p:sp>
          <p:nvSpPr>
            <p:cNvPr id="36" name="Rectángulo redondeado 35"/>
            <p:cNvSpPr/>
            <p:nvPr/>
          </p:nvSpPr>
          <p:spPr>
            <a:xfrm>
              <a:off x="496901" y="298110"/>
              <a:ext cx="2132889" cy="1905158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Rectángulo 36"/>
            <p:cNvSpPr/>
            <p:nvPr/>
          </p:nvSpPr>
          <p:spPr>
            <a:xfrm>
              <a:off x="552701" y="353910"/>
              <a:ext cx="2021289" cy="17935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Regalos caros, desorbitados, sin siquiera concurso</a:t>
              </a:r>
              <a:endParaRPr lang="es-ES" sz="16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" name="Grupo 26"/>
          <p:cNvGrpSpPr/>
          <p:nvPr/>
        </p:nvGrpSpPr>
        <p:grpSpPr>
          <a:xfrm>
            <a:off x="576338" y="3639704"/>
            <a:ext cx="2198416" cy="1929310"/>
            <a:chOff x="251501" y="2592273"/>
            <a:chExt cx="2029307" cy="1929310"/>
          </a:xfrm>
        </p:grpSpPr>
        <p:sp>
          <p:nvSpPr>
            <p:cNvPr id="34" name="Rectángulo redondeado 33"/>
            <p:cNvSpPr/>
            <p:nvPr/>
          </p:nvSpPr>
          <p:spPr>
            <a:xfrm>
              <a:off x="251501" y="2592273"/>
              <a:ext cx="2029307" cy="1929310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Rectángulo 34"/>
            <p:cNvSpPr/>
            <p:nvPr/>
          </p:nvSpPr>
          <p:spPr>
            <a:xfrm>
              <a:off x="308009" y="2648781"/>
              <a:ext cx="1916291" cy="18162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Referencias a compañías e instituciones conocidas </a:t>
              </a:r>
              <a:endParaRPr lang="es-ES" sz="16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" name="Grupo 27"/>
          <p:cNvGrpSpPr/>
          <p:nvPr/>
        </p:nvGrpSpPr>
        <p:grpSpPr>
          <a:xfrm>
            <a:off x="3437305" y="4067011"/>
            <a:ext cx="1236080" cy="881622"/>
            <a:chOff x="2954456" y="2952345"/>
            <a:chExt cx="1140997" cy="881622"/>
          </a:xfrm>
        </p:grpSpPr>
        <p:sp>
          <p:nvSpPr>
            <p:cNvPr id="32" name="Rectángulo redondeado 31"/>
            <p:cNvSpPr/>
            <p:nvPr/>
          </p:nvSpPr>
          <p:spPr>
            <a:xfrm>
              <a:off x="2954456" y="2952345"/>
              <a:ext cx="1140997" cy="881622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Rectángulo 32"/>
            <p:cNvSpPr/>
            <p:nvPr/>
          </p:nvSpPr>
          <p:spPr>
            <a:xfrm>
              <a:off x="2980278" y="2978167"/>
              <a:ext cx="1089353" cy="82997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Falsa credibilidad</a:t>
              </a:r>
              <a:endParaRPr lang="es-ES" sz="12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" name="Grupo 28"/>
          <p:cNvGrpSpPr/>
          <p:nvPr/>
        </p:nvGrpSpPr>
        <p:grpSpPr>
          <a:xfrm>
            <a:off x="3625665" y="2156394"/>
            <a:ext cx="1349747" cy="1163062"/>
            <a:chOff x="3128328" y="1041728"/>
            <a:chExt cx="1036304" cy="1163062"/>
          </a:xfrm>
        </p:grpSpPr>
        <p:sp>
          <p:nvSpPr>
            <p:cNvPr id="30" name="Rectángulo redondeado 29"/>
            <p:cNvSpPr/>
            <p:nvPr/>
          </p:nvSpPr>
          <p:spPr>
            <a:xfrm>
              <a:off x="3128328" y="1041728"/>
              <a:ext cx="1036304" cy="1163062"/>
            </a:xfrm>
            <a:prstGeom prst="roundRect">
              <a:avLst>
                <a:gd name="adj" fmla="val 10000"/>
              </a:avLst>
            </a:prstGeom>
          </p:spPr>
          <p:style>
            <a:lnRef idx="3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Rectángulo 30"/>
            <p:cNvSpPr/>
            <p:nvPr/>
          </p:nvSpPr>
          <p:spPr>
            <a:xfrm>
              <a:off x="3158680" y="1072080"/>
              <a:ext cx="975600" cy="11023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Petición de reenvío (viralidad)</a:t>
              </a:r>
              <a:endParaRPr lang="es-ES" sz="1600" b="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38" name="Imagen 3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7083" y="1892316"/>
            <a:ext cx="3922950" cy="38298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2687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0 Título"/>
          <p:cNvSpPr>
            <a:spLocks noGrp="1"/>
          </p:cNvSpPr>
          <p:nvPr>
            <p:ph type="title"/>
          </p:nvPr>
        </p:nvSpPr>
        <p:spPr>
          <a:xfrm>
            <a:off x="508747" y="1323509"/>
            <a:ext cx="8915400" cy="658812"/>
          </a:xfrm>
        </p:spPr>
        <p:txBody>
          <a:bodyPr/>
          <a:lstStyle/>
          <a:p>
            <a:r>
              <a:rPr lang="es-ES" dirty="0"/>
              <a:t>Mentiras en la red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Mentiras en la </a:t>
            </a:r>
            <a:r>
              <a:rPr lang="es-ES" dirty="0" smtClean="0"/>
              <a:t>Red</a:t>
            </a:r>
            <a:endParaRPr lang="es-ES" dirty="0"/>
          </a:p>
        </p:txBody>
      </p:sp>
      <p:grpSp>
        <p:nvGrpSpPr>
          <p:cNvPr id="2" name="Grupo 7"/>
          <p:cNvGrpSpPr/>
          <p:nvPr/>
        </p:nvGrpSpPr>
        <p:grpSpPr>
          <a:xfrm>
            <a:off x="7720521" y="1558373"/>
            <a:ext cx="1742349" cy="1143732"/>
            <a:chOff x="641" y="1885372"/>
            <a:chExt cx="1318426" cy="1758206"/>
          </a:xfrm>
        </p:grpSpPr>
        <p:sp>
          <p:nvSpPr>
            <p:cNvPr id="10" name="Rectángulo redondeado 9"/>
            <p:cNvSpPr/>
            <p:nvPr/>
          </p:nvSpPr>
          <p:spPr>
            <a:xfrm>
              <a:off x="641" y="1885372"/>
              <a:ext cx="1318426" cy="1758206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Rectángulo 13"/>
            <p:cNvSpPr/>
            <p:nvPr/>
          </p:nvSpPr>
          <p:spPr>
            <a:xfrm>
              <a:off x="39256" y="1923987"/>
              <a:ext cx="1241196" cy="16809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0010" tIns="80010" rIns="80010" bIns="80010" numCol="1" spcCol="1270" anchor="ctr" anchorCtr="0">
              <a:noAutofit/>
            </a:bodyPr>
            <a:lstStyle/>
            <a:p>
              <a:pPr lvl="0" algn="ctr" defTabSz="9334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1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Evita daños directos y a terceros</a:t>
              </a:r>
              <a:endParaRPr lang="es-ES" sz="21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" name="Grupo 14"/>
          <p:cNvGrpSpPr/>
          <p:nvPr/>
        </p:nvGrpSpPr>
        <p:grpSpPr>
          <a:xfrm>
            <a:off x="479053" y="1546765"/>
            <a:ext cx="1842901" cy="1143732"/>
            <a:chOff x="1429815" y="1885372"/>
            <a:chExt cx="1701139" cy="1758206"/>
          </a:xfrm>
        </p:grpSpPr>
        <p:sp>
          <p:nvSpPr>
            <p:cNvPr id="16" name="Rectángulo redondeado 15"/>
            <p:cNvSpPr/>
            <p:nvPr/>
          </p:nvSpPr>
          <p:spPr>
            <a:xfrm>
              <a:off x="1429815" y="1885372"/>
              <a:ext cx="1701139" cy="1758206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ctángulo 16"/>
            <p:cNvSpPr/>
            <p:nvPr/>
          </p:nvSpPr>
          <p:spPr>
            <a:xfrm>
              <a:off x="1479640" y="1935197"/>
              <a:ext cx="1601489" cy="16585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Molestias y miedos</a:t>
              </a:r>
              <a:endParaRPr lang="es-ES" sz="120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87653" y="1963235"/>
            <a:ext cx="4268359" cy="3940024"/>
          </a:xfrm>
          <a:prstGeom prst="rect">
            <a:avLst/>
          </a:prstGeom>
        </p:spPr>
      </p:pic>
      <p:grpSp>
        <p:nvGrpSpPr>
          <p:cNvPr id="5" name="Grupo 18"/>
          <p:cNvGrpSpPr/>
          <p:nvPr/>
        </p:nvGrpSpPr>
        <p:grpSpPr>
          <a:xfrm>
            <a:off x="221366" y="3101797"/>
            <a:ext cx="2304459" cy="2454014"/>
            <a:chOff x="0" y="0"/>
            <a:chExt cx="3130313" cy="1758206"/>
          </a:xfrm>
        </p:grpSpPr>
        <p:sp>
          <p:nvSpPr>
            <p:cNvPr id="20" name="Rectángulo redondeado 19"/>
            <p:cNvSpPr/>
            <p:nvPr/>
          </p:nvSpPr>
          <p:spPr>
            <a:xfrm>
              <a:off x="0" y="0"/>
              <a:ext cx="3130313" cy="1758206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ctángulo 20"/>
            <p:cNvSpPr/>
            <p:nvPr/>
          </p:nvSpPr>
          <p:spPr>
            <a:xfrm>
              <a:off x="51496" y="51496"/>
              <a:ext cx="3027321" cy="16552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20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Ante la duda busca e infórmate en fuentes de confianza: OSI, Policía, Guardia Civil, etc.</a:t>
              </a:r>
            </a:p>
          </p:txBody>
        </p:sp>
      </p:grpSp>
      <p:grpSp>
        <p:nvGrpSpPr>
          <p:cNvPr id="6" name="Grupo 21"/>
          <p:cNvGrpSpPr/>
          <p:nvPr/>
        </p:nvGrpSpPr>
        <p:grpSpPr>
          <a:xfrm>
            <a:off x="7599498" y="3101797"/>
            <a:ext cx="2019884" cy="2454014"/>
            <a:chOff x="3353091" y="1301103"/>
            <a:chExt cx="1318426" cy="1758206"/>
          </a:xfrm>
        </p:grpSpPr>
        <p:sp>
          <p:nvSpPr>
            <p:cNvPr id="23" name="Rectángulo redondeado 22"/>
            <p:cNvSpPr/>
            <p:nvPr/>
          </p:nvSpPr>
          <p:spPr>
            <a:xfrm>
              <a:off x="3353091" y="1301103"/>
              <a:ext cx="1318426" cy="1758206"/>
            </a:xfrm>
            <a:prstGeom prst="roundRect">
              <a:avLst>
                <a:gd name="adj" fmla="val 10000"/>
              </a:avLst>
            </a:prstGeom>
            <a:ln>
              <a:solidFill>
                <a:schemeClr val="accent1"/>
              </a:solidFill>
            </a:ln>
          </p:spPr>
          <p:style>
            <a:lnRef idx="3">
              <a:scrgbClr r="0" g="0" b="0"/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" name="Rectángulo 23"/>
            <p:cNvSpPr/>
            <p:nvPr/>
          </p:nvSpPr>
          <p:spPr>
            <a:xfrm>
              <a:off x="3391706" y="1339718"/>
              <a:ext cx="1241196" cy="168097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3820" tIns="83820" rIns="83820" bIns="83820" numCol="1" spcCol="1270" anchor="ctr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200" b="0" kern="12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Y NUNCA reenvíes estos mensajes</a:t>
              </a:r>
              <a:endParaRPr lang="es-ES" sz="2200" b="0" kern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90378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texto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Reflexiona.  ¿Qué conoces sobre los virus? ¿Cuál es tu estrategia frente a ellos?</a:t>
            </a:r>
          </a:p>
        </p:txBody>
      </p:sp>
      <p:pic>
        <p:nvPicPr>
          <p:cNvPr id="11" name="2 Marcador de contenido">
            <a:hlinkClick r:id="rId3" action="ppaction://hlinkfile"/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906000" cy="4869160"/>
          </a:xfrm>
          <a:prstGeom prst="rect">
            <a:avLst/>
          </a:prstGeom>
        </p:spPr>
      </p:pic>
      <p:sp>
        <p:nvSpPr>
          <p:cNvPr id="12" name="Título 6"/>
          <p:cNvSpPr txBox="1">
            <a:spLocks/>
          </p:cNvSpPr>
          <p:nvPr/>
        </p:nvSpPr>
        <p:spPr>
          <a:xfrm>
            <a:off x="0" y="4875238"/>
            <a:ext cx="9906000" cy="136207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solidFill>
                  <a:schemeClr val="bg1">
                    <a:lumMod val="6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800" i="0" dirty="0">
                <a:solidFill>
                  <a:srgbClr val="DD3137"/>
                </a:solidFill>
              </a:rPr>
              <a:t> </a:t>
            </a:r>
            <a:r>
              <a:rPr lang="es-ES" sz="2800" i="0" dirty="0" smtClean="0">
                <a:solidFill>
                  <a:srgbClr val="DD3137"/>
                </a:solidFill>
              </a:rPr>
              <a:t>¿Qué conoces de los virus? </a:t>
            </a:r>
          </a:p>
          <a:p>
            <a:r>
              <a:rPr lang="es-ES" sz="2800" i="0" dirty="0" smtClean="0">
                <a:solidFill>
                  <a:srgbClr val="DD3137"/>
                </a:solidFill>
              </a:rPr>
              <a:t>¿Cuál es tu estrategia frente a ellos?</a:t>
            </a:r>
            <a:endParaRPr lang="es-ES" sz="2800" i="0" dirty="0">
              <a:solidFill>
                <a:srgbClr val="DD3137"/>
              </a:solidFill>
            </a:endParaRPr>
          </a:p>
        </p:txBody>
      </p:sp>
      <p:sp>
        <p:nvSpPr>
          <p:cNvPr id="7" name="6 Elipse"/>
          <p:cNvSpPr/>
          <p:nvPr/>
        </p:nvSpPr>
        <p:spPr>
          <a:xfrm>
            <a:off x="4941116" y="3607266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6344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title"/>
          </p:nvPr>
        </p:nvSpPr>
        <p:spPr>
          <a:xfrm>
            <a:off x="535641" y="1283168"/>
            <a:ext cx="8915400" cy="658812"/>
          </a:xfrm>
        </p:spPr>
        <p:txBody>
          <a:bodyPr/>
          <a:lstStyle/>
          <a:p>
            <a:r>
              <a:rPr lang="es-ES" dirty="0"/>
              <a:t>Principales vías de infección</a:t>
            </a:r>
          </a:p>
        </p:txBody>
      </p:sp>
      <p:sp>
        <p:nvSpPr>
          <p:cNvPr id="10" name="Marcador de texto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Virus mecanismos y vías de </a:t>
            </a:r>
            <a:r>
              <a:rPr lang="es-ES" dirty="0" smtClean="0"/>
              <a:t>infección</a:t>
            </a:r>
            <a:endParaRPr lang="es-ES" dirty="0"/>
          </a:p>
        </p:txBody>
      </p:sp>
      <p:grpSp>
        <p:nvGrpSpPr>
          <p:cNvPr id="2" name="Grupo 51"/>
          <p:cNvGrpSpPr/>
          <p:nvPr/>
        </p:nvGrpSpPr>
        <p:grpSpPr>
          <a:xfrm>
            <a:off x="2959930" y="2252366"/>
            <a:ext cx="1864311" cy="1864100"/>
            <a:chOff x="2131081" y="2836"/>
            <a:chExt cx="1530902" cy="1759658"/>
          </a:xfrm>
          <a:solidFill>
            <a:srgbClr val="9BBB59"/>
          </a:solidFill>
        </p:grpSpPr>
        <p:sp>
          <p:nvSpPr>
            <p:cNvPr id="53" name="Hexágono 52"/>
            <p:cNvSpPr/>
            <p:nvPr/>
          </p:nvSpPr>
          <p:spPr>
            <a:xfrm rot="5400000">
              <a:off x="2016703" y="117214"/>
              <a:ext cx="1759658" cy="153090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Hexágono 4"/>
            <p:cNvSpPr/>
            <p:nvPr/>
          </p:nvSpPr>
          <p:spPr>
            <a:xfrm>
              <a:off x="2188654" y="220566"/>
              <a:ext cx="1330118" cy="1267716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b="1" kern="1200" cap="all" baseline="0" dirty="0" smtClean="0"/>
                <a:t>DISPOSITIVOS de almacenamiento</a:t>
              </a:r>
            </a:p>
          </p:txBody>
        </p:sp>
      </p:grpSp>
      <p:grpSp>
        <p:nvGrpSpPr>
          <p:cNvPr id="3" name="Grupo 54"/>
          <p:cNvGrpSpPr/>
          <p:nvPr/>
        </p:nvGrpSpPr>
        <p:grpSpPr>
          <a:xfrm>
            <a:off x="753979" y="1586717"/>
            <a:ext cx="1658477" cy="1759658"/>
            <a:chOff x="3784456" y="2836"/>
            <a:chExt cx="1530902" cy="1759658"/>
          </a:xfrm>
          <a:solidFill>
            <a:srgbClr val="C0504D"/>
          </a:solidFill>
        </p:grpSpPr>
        <p:sp>
          <p:nvSpPr>
            <p:cNvPr id="56" name="Hexágono 55"/>
            <p:cNvSpPr/>
            <p:nvPr/>
          </p:nvSpPr>
          <p:spPr>
            <a:xfrm rot="5400000">
              <a:off x="3670078" y="117214"/>
              <a:ext cx="1759658" cy="153090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Hexágono 4"/>
            <p:cNvSpPr/>
            <p:nvPr/>
          </p:nvSpPr>
          <p:spPr>
            <a:xfrm>
              <a:off x="3953633" y="277049"/>
              <a:ext cx="1226755" cy="121123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5720" tIns="45720" rIns="45720" bIns="457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b="1" kern="1200" cap="all" baseline="0" dirty="0" smtClean="0"/>
                <a:t>Correo electrónico </a:t>
              </a:r>
              <a:endParaRPr lang="es-ES" sz="1400" b="1" kern="1200" cap="all" baseline="0" dirty="0"/>
            </a:p>
          </p:txBody>
        </p:sp>
      </p:grpSp>
      <p:grpSp>
        <p:nvGrpSpPr>
          <p:cNvPr id="4" name="Grupo 57"/>
          <p:cNvGrpSpPr/>
          <p:nvPr/>
        </p:nvGrpSpPr>
        <p:grpSpPr>
          <a:xfrm>
            <a:off x="5341996" y="1885768"/>
            <a:ext cx="1904513" cy="1759658"/>
            <a:chOff x="2841046" y="1496434"/>
            <a:chExt cx="1758012" cy="1759658"/>
          </a:xfrm>
          <a:solidFill>
            <a:srgbClr val="8064A2"/>
          </a:solidFill>
        </p:grpSpPr>
        <p:sp>
          <p:nvSpPr>
            <p:cNvPr id="59" name="Hexágono 58"/>
            <p:cNvSpPr/>
            <p:nvPr/>
          </p:nvSpPr>
          <p:spPr>
            <a:xfrm rot="5400000">
              <a:off x="2840223" y="1497257"/>
              <a:ext cx="1759658" cy="175801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Hexágono 4"/>
            <p:cNvSpPr/>
            <p:nvPr/>
          </p:nvSpPr>
          <p:spPr>
            <a:xfrm>
              <a:off x="3133911" y="1789573"/>
              <a:ext cx="1172282" cy="1173380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b="1" kern="1200" cap="all" baseline="0" dirty="0" smtClean="0"/>
                <a:t>Fallos de seguridad</a:t>
              </a:r>
            </a:p>
          </p:txBody>
        </p:sp>
      </p:grpSp>
      <p:grpSp>
        <p:nvGrpSpPr>
          <p:cNvPr id="5" name="Grupo 60"/>
          <p:cNvGrpSpPr/>
          <p:nvPr/>
        </p:nvGrpSpPr>
        <p:grpSpPr>
          <a:xfrm>
            <a:off x="7710561" y="1603190"/>
            <a:ext cx="1658477" cy="1759658"/>
            <a:chOff x="4607976" y="1496434"/>
            <a:chExt cx="1530902" cy="1759658"/>
          </a:xfrm>
          <a:solidFill>
            <a:srgbClr val="4BACC6"/>
          </a:solidFill>
        </p:grpSpPr>
        <p:sp>
          <p:nvSpPr>
            <p:cNvPr id="62" name="Hexágono 61"/>
            <p:cNvSpPr/>
            <p:nvPr/>
          </p:nvSpPr>
          <p:spPr>
            <a:xfrm rot="5400000">
              <a:off x="4493598" y="1610812"/>
              <a:ext cx="1759658" cy="153090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1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Hexágono 4"/>
            <p:cNvSpPr/>
            <p:nvPr/>
          </p:nvSpPr>
          <p:spPr>
            <a:xfrm>
              <a:off x="4846542" y="1770647"/>
              <a:ext cx="1053770" cy="121123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500" b="1" kern="1200" dirty="0" smtClean="0"/>
                <a:t>PÁGINAS WEB MALICIOSAS</a:t>
              </a:r>
              <a:endParaRPr lang="es-ES" sz="1500" b="1" kern="1200" dirty="0"/>
            </a:p>
          </p:txBody>
        </p:sp>
      </p:grpSp>
      <p:grpSp>
        <p:nvGrpSpPr>
          <p:cNvPr id="6" name="Grupo 63"/>
          <p:cNvGrpSpPr/>
          <p:nvPr/>
        </p:nvGrpSpPr>
        <p:grpSpPr>
          <a:xfrm>
            <a:off x="4902249" y="3872174"/>
            <a:ext cx="1658477" cy="1759658"/>
            <a:chOff x="2123733" y="2992869"/>
            <a:chExt cx="1530902" cy="1759658"/>
          </a:xfrm>
          <a:solidFill>
            <a:srgbClr val="C0504D"/>
          </a:solidFill>
        </p:grpSpPr>
        <p:sp>
          <p:nvSpPr>
            <p:cNvPr id="65" name="Hexágono 64"/>
            <p:cNvSpPr/>
            <p:nvPr/>
          </p:nvSpPr>
          <p:spPr>
            <a:xfrm rot="5400000">
              <a:off x="2009355" y="3107247"/>
              <a:ext cx="1759658" cy="153090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Hexágono 4"/>
            <p:cNvSpPr/>
            <p:nvPr/>
          </p:nvSpPr>
          <p:spPr>
            <a:xfrm>
              <a:off x="2362299" y="3267082"/>
              <a:ext cx="1053770" cy="121123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800" b="1" kern="1200" dirty="0" smtClean="0"/>
                <a:t>REDES SOCIALES</a:t>
              </a:r>
              <a:endParaRPr lang="es-ES" sz="1800" b="1" kern="1200" dirty="0"/>
            </a:p>
          </p:txBody>
        </p:sp>
      </p:grpSp>
      <p:grpSp>
        <p:nvGrpSpPr>
          <p:cNvPr id="8" name="Grupo 66"/>
          <p:cNvGrpSpPr/>
          <p:nvPr/>
        </p:nvGrpSpPr>
        <p:grpSpPr>
          <a:xfrm>
            <a:off x="1376626" y="3853085"/>
            <a:ext cx="1658477" cy="1759658"/>
            <a:chOff x="3784456" y="2990032"/>
            <a:chExt cx="1530902" cy="1759658"/>
          </a:xfrm>
          <a:solidFill>
            <a:srgbClr val="F79646"/>
          </a:solidFill>
        </p:grpSpPr>
        <p:sp>
          <p:nvSpPr>
            <p:cNvPr id="68" name="Hexágono 67"/>
            <p:cNvSpPr/>
            <p:nvPr/>
          </p:nvSpPr>
          <p:spPr>
            <a:xfrm rot="5400000">
              <a:off x="3670078" y="3104410"/>
              <a:ext cx="1759658" cy="153090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1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Hexágono 4"/>
            <p:cNvSpPr/>
            <p:nvPr/>
          </p:nvSpPr>
          <p:spPr>
            <a:xfrm>
              <a:off x="4023022" y="3264245"/>
              <a:ext cx="1053770" cy="121123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500" b="1" kern="1200" cap="all" baseline="0" dirty="0" smtClean="0"/>
                <a:t>DESCARGA DE Ficheros DE INTERNET</a:t>
              </a:r>
              <a:endParaRPr lang="es-ES" sz="1500" b="1" kern="1200" cap="all" baseline="0" dirty="0"/>
            </a:p>
          </p:txBody>
        </p:sp>
      </p:grpSp>
      <p:grpSp>
        <p:nvGrpSpPr>
          <p:cNvPr id="9" name="Grupo 69"/>
          <p:cNvGrpSpPr/>
          <p:nvPr/>
        </p:nvGrpSpPr>
        <p:grpSpPr>
          <a:xfrm>
            <a:off x="7570584" y="3842253"/>
            <a:ext cx="1658477" cy="1759658"/>
            <a:chOff x="2131081" y="2836"/>
            <a:chExt cx="1530902" cy="1759658"/>
          </a:xfrm>
          <a:solidFill>
            <a:srgbClr val="9BBB59"/>
          </a:solidFill>
        </p:grpSpPr>
        <p:sp>
          <p:nvSpPr>
            <p:cNvPr id="71" name="Hexágono 70"/>
            <p:cNvSpPr/>
            <p:nvPr/>
          </p:nvSpPr>
          <p:spPr>
            <a:xfrm rot="5400000">
              <a:off x="2016703" y="117214"/>
              <a:ext cx="1759658" cy="1530902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1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2" name="Hexágono 4"/>
            <p:cNvSpPr/>
            <p:nvPr/>
          </p:nvSpPr>
          <p:spPr>
            <a:xfrm>
              <a:off x="2369647" y="277049"/>
              <a:ext cx="1053770" cy="1211232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400" b="1" kern="1200" cap="all" baseline="0" dirty="0" smtClean="0"/>
                <a:t>APPS MALICIOSAS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55188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194" y="1296615"/>
            <a:ext cx="8915400" cy="658812"/>
          </a:xfrm>
        </p:spPr>
        <p:txBody>
          <a:bodyPr/>
          <a:lstStyle/>
          <a:p>
            <a:r>
              <a:rPr lang="es-ES" dirty="0" smtClean="0"/>
              <a:t>Ejemplo</a:t>
            </a:r>
            <a:endParaRPr lang="es-ES" dirty="0"/>
          </a:p>
        </p:txBody>
      </p:sp>
      <p:sp>
        <p:nvSpPr>
          <p:cNvPr id="10" name="Marcador de texto 9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Ransomware. Un ejemplo de virus</a:t>
            </a:r>
          </a:p>
        </p:txBody>
      </p:sp>
      <p:sp>
        <p:nvSpPr>
          <p:cNvPr id="12" name="Marcador de contenido 7"/>
          <p:cNvSpPr>
            <a:spLocks noGrp="1"/>
          </p:cNvSpPr>
          <p:nvPr>
            <p:ph idx="4294967295"/>
          </p:nvPr>
        </p:nvSpPr>
        <p:spPr>
          <a:xfrm>
            <a:off x="495300" y="2151528"/>
            <a:ext cx="8915400" cy="3974635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es-ES" sz="2800" b="1" dirty="0" smtClean="0">
                <a:solidFill>
                  <a:srgbClr val="DD3137"/>
                </a:solidFill>
              </a:rPr>
              <a:t>Virus de la Policía </a:t>
            </a:r>
          </a:p>
          <a:p>
            <a:pPr algn="ctr"/>
            <a:endParaRPr lang="es-ES" dirty="0">
              <a:solidFill>
                <a:srgbClr val="DD3137"/>
              </a:solidFill>
            </a:endParaRPr>
          </a:p>
        </p:txBody>
      </p:sp>
      <p:sp>
        <p:nvSpPr>
          <p:cNvPr id="13" name="Marcador de texto 8"/>
          <p:cNvSpPr txBox="1">
            <a:spLocks/>
          </p:cNvSpPr>
          <p:nvPr/>
        </p:nvSpPr>
        <p:spPr>
          <a:xfrm>
            <a:off x="0" y="1676866"/>
            <a:ext cx="9906000" cy="49371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/>
              <a:buNone/>
            </a:pPr>
            <a:r>
              <a:rPr lang="es-ES" dirty="0" smtClean="0">
                <a:solidFill>
                  <a:srgbClr val="DD3137"/>
                </a:solidFill>
              </a:rPr>
              <a:t>RANSOMWARE. BLOQUEO DE FICHEROS. CIFRADO	DATOS</a:t>
            </a:r>
            <a:endParaRPr lang="es-ES" dirty="0">
              <a:solidFill>
                <a:srgbClr val="DD3137"/>
              </a:solidFill>
            </a:endParaRPr>
          </a:p>
        </p:txBody>
      </p:sp>
      <p:pic>
        <p:nvPicPr>
          <p:cNvPr id="14" name="Picture 4" descr="Captura de pantalla del virus de la policía en un móvil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404" y="2628156"/>
            <a:ext cx="6505192" cy="3212458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9640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428065" y="1296615"/>
            <a:ext cx="8915400" cy="658812"/>
          </a:xfrm>
        </p:spPr>
        <p:txBody>
          <a:bodyPr/>
          <a:lstStyle/>
          <a:p>
            <a:r>
              <a:rPr lang="es-ES" dirty="0"/>
              <a:t>Ejemplos de </a:t>
            </a:r>
            <a:r>
              <a:rPr lang="es-ES" dirty="0" smtClean="0"/>
              <a:t>fraudes</a:t>
            </a:r>
            <a:endParaRPr lang="es-ES" dirty="0"/>
          </a:p>
        </p:txBody>
      </p:sp>
      <p:sp>
        <p:nvSpPr>
          <p:cNvPr id="15" name="Marcador de texto 1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Conociendo algunos fraudes</a:t>
            </a:r>
          </a:p>
        </p:txBody>
      </p:sp>
      <p:pic>
        <p:nvPicPr>
          <p:cNvPr id="17" name="Marcador de contenido 7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746" y="1801906"/>
            <a:ext cx="3442870" cy="2377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Marcador de texto 14"/>
          <p:cNvSpPr txBox="1">
            <a:spLocks/>
          </p:cNvSpPr>
          <p:nvPr/>
        </p:nvSpPr>
        <p:spPr>
          <a:xfrm>
            <a:off x="4717872" y="3890408"/>
            <a:ext cx="4847743" cy="88435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S" dirty="0" err="1" smtClean="0">
                <a:solidFill>
                  <a:srgbClr val="DD3137"/>
                </a:solidFill>
              </a:rPr>
              <a:t>Phishing</a:t>
            </a:r>
            <a:endParaRPr lang="es-ES" dirty="0">
              <a:solidFill>
                <a:srgbClr val="DD3137"/>
              </a:solidFill>
            </a:endParaRPr>
          </a:p>
        </p:txBody>
      </p:sp>
      <p:sp>
        <p:nvSpPr>
          <p:cNvPr id="19" name="Marcador de texto 14"/>
          <p:cNvSpPr txBox="1">
            <a:spLocks/>
          </p:cNvSpPr>
          <p:nvPr/>
        </p:nvSpPr>
        <p:spPr>
          <a:xfrm>
            <a:off x="325663" y="4518232"/>
            <a:ext cx="4600443" cy="849132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s-ES" sz="2400" b="1" dirty="0" smtClean="0">
                <a:solidFill>
                  <a:srgbClr val="DD3137"/>
                </a:solidFill>
              </a:rPr>
              <a:t>Vídeos virales en </a:t>
            </a:r>
          </a:p>
          <a:p>
            <a:pPr>
              <a:buFont typeface="Arial" pitchFamily="34" charset="0"/>
              <a:buNone/>
            </a:pPr>
            <a:r>
              <a:rPr lang="es-ES" sz="2400" b="1" dirty="0" smtClean="0">
                <a:solidFill>
                  <a:srgbClr val="DD3137"/>
                </a:solidFill>
              </a:rPr>
              <a:t>redes sociales</a:t>
            </a:r>
            <a:endParaRPr lang="es-ES" sz="2400" b="1" dirty="0">
              <a:solidFill>
                <a:srgbClr val="DD3137"/>
              </a:solidFill>
            </a:endParaRPr>
          </a:p>
        </p:txBody>
      </p:sp>
      <p:pic>
        <p:nvPicPr>
          <p:cNvPr id="20" name="Imagen 19" descr="http://www.hotforsecurity.com/wp-content/uploads/2014/08/new-viral-video-scam-on-facebook-girl-killed-by-husband-for-kissing-another-man_3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33" y="1586752"/>
            <a:ext cx="3186186" cy="2823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Marcador de contenido 9"/>
          <p:cNvPicPr>
            <a:picLocks noGrp="1" noChangeAspect="1"/>
          </p:cNvPicPr>
          <p:nvPr>
            <p:ph idx="4294967295"/>
          </p:nvPr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/>
        </p:blipFill>
        <p:spPr>
          <a:xfrm>
            <a:off x="3347209" y="2673991"/>
            <a:ext cx="2667749" cy="2505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Marcador de texto 14"/>
          <p:cNvSpPr txBox="1">
            <a:spLocks/>
          </p:cNvSpPr>
          <p:nvPr/>
        </p:nvSpPr>
        <p:spPr>
          <a:xfrm>
            <a:off x="3298174" y="5341846"/>
            <a:ext cx="2854817" cy="4953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es-ES" sz="2400" b="1" dirty="0" smtClean="0">
                <a:solidFill>
                  <a:srgbClr val="DD3137"/>
                </a:solidFill>
              </a:rPr>
              <a:t>Falsas aplicaciones</a:t>
            </a:r>
            <a:endParaRPr lang="es-ES" sz="2400" b="1" dirty="0">
              <a:solidFill>
                <a:srgbClr val="DD3137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708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747" y="1444532"/>
            <a:ext cx="8915400" cy="658812"/>
          </a:xfrm>
        </p:spPr>
        <p:txBody>
          <a:bodyPr/>
          <a:lstStyle/>
          <a:p>
            <a:r>
              <a:rPr lang="es-ES" dirty="0"/>
              <a:t>El adivino </a:t>
            </a:r>
            <a:r>
              <a:rPr lang="es-ES" dirty="0" err="1"/>
              <a:t>Dave</a:t>
            </a:r>
            <a:endParaRPr lang="es-ES" dirty="0"/>
          </a:p>
        </p:txBody>
      </p:sp>
      <p:sp>
        <p:nvSpPr>
          <p:cNvPr id="7" name="Marcador de texto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Privacidad, identidad digital y reputación online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860634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alt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0 Imagen">
            <a:hlinkClick r:id="rId3" action="ppaction://hlinkfile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643" y="2030506"/>
            <a:ext cx="6428637" cy="3610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70107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89" y="1283168"/>
            <a:ext cx="8915400" cy="658812"/>
          </a:xfrm>
        </p:spPr>
        <p:txBody>
          <a:bodyPr/>
          <a:lstStyle/>
          <a:p>
            <a:r>
              <a:rPr lang="es-ES" dirty="0"/>
              <a:t>Qué información voy </a:t>
            </a:r>
            <a:r>
              <a:rPr lang="es-ES" dirty="0" smtClean="0"/>
              <a:t>dejando </a:t>
            </a:r>
            <a:r>
              <a:rPr lang="es-ES" dirty="0"/>
              <a:t>sobre mí en la red</a:t>
            </a: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Privacidad</a:t>
            </a:r>
          </a:p>
        </p:txBody>
      </p:sp>
      <p:sp>
        <p:nvSpPr>
          <p:cNvPr id="10" name="6 Marcador de contenido"/>
          <p:cNvSpPr>
            <a:spLocks noGrp="1"/>
          </p:cNvSpPr>
          <p:nvPr>
            <p:ph idx="4294967295"/>
          </p:nvPr>
        </p:nvSpPr>
        <p:spPr>
          <a:xfrm>
            <a:off x="272480" y="1707776"/>
            <a:ext cx="5538615" cy="3593432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buClr>
                <a:schemeClr val="tx1">
                  <a:lumMod val="65000"/>
                  <a:lumOff val="35000"/>
                </a:schemeClr>
              </a:buClr>
            </a:pP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Lo que </a:t>
            </a: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pienso</a:t>
            </a:r>
            <a:r>
              <a:rPr lang="es-ES" sz="2400" dirty="0">
                <a:solidFill>
                  <a:srgbClr val="DD3137"/>
                </a:solidFill>
                <a:latin typeface="+mj-lt"/>
              </a:rPr>
              <a:t>,</a:t>
            </a: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 digo</a:t>
            </a:r>
            <a:r>
              <a:rPr lang="es-ES" sz="2400" dirty="0">
                <a:solidFill>
                  <a:srgbClr val="DD3137"/>
                </a:solidFill>
                <a:latin typeface="+mj-lt"/>
              </a:rPr>
              <a:t>,</a:t>
            </a: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 publico</a:t>
            </a: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</a:t>
            </a:r>
          </a:p>
          <a:p>
            <a:pPr lvl="0">
              <a:lnSpc>
                <a:spcPct val="150000"/>
              </a:lnSpc>
              <a:buClr>
                <a:schemeClr val="tx1">
                  <a:lumMod val="65000"/>
                  <a:lumOff val="35000"/>
                </a:schemeClr>
              </a:buClr>
            </a:pP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Lo que </a:t>
            </a:r>
            <a:r>
              <a:rPr lang="es-ES" sz="2400" b="1" dirty="0">
                <a:solidFill>
                  <a:srgbClr val="DD3137"/>
                </a:solidFill>
                <a:latin typeface="+mj-lt"/>
              </a:rPr>
              <a:t>comparto</a:t>
            </a: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: mis aficiones, gustos, intereses, etc.</a:t>
            </a:r>
          </a:p>
          <a:p>
            <a:pPr lvl="0">
              <a:lnSpc>
                <a:spcPct val="150000"/>
              </a:lnSpc>
              <a:buClr>
                <a:schemeClr val="tx1">
                  <a:lumMod val="65000"/>
                  <a:lumOff val="35000"/>
                </a:schemeClr>
              </a:buClr>
            </a:pP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Lo que </a:t>
            </a: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compro</a:t>
            </a: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</a:t>
            </a:r>
          </a:p>
          <a:p>
            <a:pPr lvl="0">
              <a:lnSpc>
                <a:spcPct val="150000"/>
              </a:lnSpc>
              <a:buClr>
                <a:schemeClr val="tx1">
                  <a:lumMod val="65000"/>
                  <a:lumOff val="35000"/>
                </a:schemeClr>
              </a:buClr>
            </a:pP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Con quién </a:t>
            </a:r>
            <a:r>
              <a:rPr lang="es-ES" sz="2400" b="1" dirty="0">
                <a:solidFill>
                  <a:srgbClr val="DD3137"/>
                </a:solidFill>
                <a:latin typeface="+mj-lt"/>
              </a:rPr>
              <a:t>me relaciono</a:t>
            </a: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: contactos.</a:t>
            </a:r>
          </a:p>
          <a:p>
            <a:pPr lvl="0">
              <a:lnSpc>
                <a:spcPct val="150000"/>
              </a:lnSpc>
              <a:buClr>
                <a:schemeClr val="tx1">
                  <a:lumMod val="65000"/>
                  <a:lumOff val="35000"/>
                </a:schemeClr>
              </a:buClr>
            </a:pP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Fotos</a:t>
            </a:r>
            <a:r>
              <a:rPr lang="es-E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 </a:t>
            </a: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y </a:t>
            </a:r>
            <a:r>
              <a:rPr lang="es-ES" sz="2400" b="1" dirty="0" smtClean="0">
                <a:solidFill>
                  <a:srgbClr val="DD3137"/>
                </a:solidFill>
                <a:latin typeface="+mj-lt"/>
              </a:rPr>
              <a:t>vídeos</a:t>
            </a:r>
            <a:r>
              <a:rPr lang="es-ES" sz="2400" dirty="0" smtClean="0">
                <a:solidFill>
                  <a:srgbClr val="DD3137"/>
                </a:solidFill>
                <a:latin typeface="+mj-lt"/>
              </a:rPr>
              <a:t> </a:t>
            </a:r>
            <a:r>
              <a:rPr lang="es-ES" sz="2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que subo</a:t>
            </a:r>
            <a:r>
              <a:rPr lang="es-E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</a:t>
            </a:r>
          </a:p>
        </p:txBody>
      </p:sp>
      <p:pic>
        <p:nvPicPr>
          <p:cNvPr id="11" name="Picture 2">
            <a:hlinkClick r:id="rId3" action="ppaction://hlinkfile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131" y="2143125"/>
            <a:ext cx="3325279" cy="3051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Elipse"/>
          <p:cNvSpPr/>
          <p:nvPr/>
        </p:nvSpPr>
        <p:spPr>
          <a:xfrm>
            <a:off x="6182686" y="2072081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5925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535641" y="1323509"/>
            <a:ext cx="8915400" cy="658812"/>
          </a:xfrm>
        </p:spPr>
        <p:txBody>
          <a:bodyPr/>
          <a:lstStyle/>
          <a:p>
            <a:r>
              <a:rPr lang="es-ES" dirty="0"/>
              <a:t>Privacidad en </a:t>
            </a:r>
            <a:r>
              <a:rPr lang="es-ES" dirty="0" smtClean="0"/>
              <a:t>Internet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Privacidad en Internet</a:t>
            </a:r>
          </a:p>
        </p:txBody>
      </p:sp>
      <p:pic>
        <p:nvPicPr>
          <p:cNvPr id="12" name="6 Marcador de contenido"/>
          <p:cNvPicPr>
            <a:picLocks noGrp="1" noChangeAspect="1"/>
          </p:cNvPicPr>
          <p:nvPr>
            <p:ph idx="4294967295"/>
          </p:nvPr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218764" y="1848152"/>
            <a:ext cx="5722160" cy="3079569"/>
          </a:xfrm>
          <a:prstGeom prst="rect">
            <a:avLst/>
          </a:prstGeom>
        </p:spPr>
      </p:pic>
      <p:sp>
        <p:nvSpPr>
          <p:cNvPr id="13" name="4 Marcador de contenido"/>
          <p:cNvSpPr txBox="1">
            <a:spLocks/>
          </p:cNvSpPr>
          <p:nvPr/>
        </p:nvSpPr>
        <p:spPr>
          <a:xfrm>
            <a:off x="740532" y="5013176"/>
            <a:ext cx="8502945" cy="108012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2"/>
                </a:solidFill>
                <a:latin typeface="Comic Sans MS" panose="030F0702030302020204" pitchFamily="66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2"/>
                </a:solidFill>
                <a:latin typeface="Comic Sans MS" panose="030F0702030302020204" pitchFamily="66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Comic Sans MS" panose="030F0702030302020204" pitchFamily="66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2"/>
                </a:solidFill>
                <a:latin typeface="Comic Sans MS" panose="030F0702030302020204" pitchFamily="66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2"/>
                </a:solidFill>
                <a:latin typeface="Comic Sans MS" panose="030F0702030302020204" pitchFamily="66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s-ES" sz="3200" dirty="0" smtClean="0">
                <a:solidFill>
                  <a:srgbClr val="DD3137"/>
                </a:solidFill>
                <a:latin typeface="Calibri" panose="020F0502020204030204" pitchFamily="34" charset="0"/>
              </a:rPr>
              <a:t>“Ámbito de la vida privada que se tiene derecho a proteger de cualquier intromisión”</a:t>
            </a:r>
            <a:endParaRPr lang="es-ES" sz="2400" dirty="0">
              <a:solidFill>
                <a:srgbClr val="DD3137"/>
              </a:solidFill>
            </a:endParaRPr>
          </a:p>
        </p:txBody>
      </p:sp>
      <p:pic>
        <p:nvPicPr>
          <p:cNvPr id="6" name="6 Marcador de contenido" descr="Persona6.jpg"/>
          <p:cNvPicPr>
            <a:picLocks noGrp="1" noChangeAspect="1"/>
          </p:cNvPicPr>
          <p:nvPr>
            <p:ph sz="quarter" idx="10"/>
          </p:nvPr>
        </p:nvPicPr>
        <p:blipFill>
          <a:blip r:embed="rId4" cstate="print"/>
          <a:stretch>
            <a:fillRect/>
          </a:stretch>
        </p:blipFill>
        <p:spPr>
          <a:xfrm>
            <a:off x="8290560" y="4170070"/>
            <a:ext cx="1005840" cy="706548"/>
          </a:xfrm>
        </p:spPr>
      </p:pic>
    </p:spTree>
    <p:extLst>
      <p:ext uri="{BB962C8B-B14F-4D97-AF65-F5344CB8AC3E}">
        <p14:creationId xmlns="" xmlns:p14="http://schemas.microsoft.com/office/powerpoint/2010/main" val="161141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Marcador de texto 10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Definición de Identidad digital</a:t>
            </a:r>
          </a:p>
        </p:txBody>
      </p:sp>
      <p:sp>
        <p:nvSpPr>
          <p:cNvPr id="15" name="2 Marcador de contenido"/>
          <p:cNvSpPr>
            <a:spLocks noGrp="1"/>
          </p:cNvSpPr>
          <p:nvPr>
            <p:ph idx="4294967295"/>
          </p:nvPr>
        </p:nvSpPr>
        <p:spPr>
          <a:xfrm>
            <a:off x="90396" y="1922929"/>
            <a:ext cx="4758566" cy="182069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s-ES" sz="3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Información sobre una persona publicada en Internet que le caracteriza y le diferencia de los demás.</a:t>
            </a:r>
          </a:p>
          <a:p>
            <a:pPr algn="ctr">
              <a:buFont typeface="Wingdings" panose="05000000000000000000" pitchFamily="2" charset="2"/>
              <a:buChar char="v"/>
            </a:pPr>
            <a:endParaRPr lang="es-E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5 Rectángulo"/>
          <p:cNvSpPr/>
          <p:nvPr/>
        </p:nvSpPr>
        <p:spPr>
          <a:xfrm>
            <a:off x="1006275" y="1368079"/>
            <a:ext cx="2846127" cy="523220"/>
          </a:xfrm>
          <a:prstGeom prst="rect">
            <a:avLst/>
          </a:prstGeom>
        </p:spPr>
        <p:txBody>
          <a:bodyPr/>
          <a:lstStyle/>
          <a:p>
            <a:pPr algn="ctr" defTabSz="457200">
              <a:spcBef>
                <a:spcPct val="0"/>
              </a:spcBef>
            </a:pPr>
            <a:r>
              <a:rPr lang="es-ES" sz="2800" b="1" dirty="0">
                <a:solidFill>
                  <a:srgbClr val="E73137"/>
                </a:solidFill>
                <a:latin typeface="+mj-lt"/>
                <a:ea typeface="+mj-ea"/>
                <a:cs typeface="+mj-cs"/>
              </a:rPr>
              <a:t>Identidad digital</a:t>
            </a:r>
          </a:p>
        </p:txBody>
      </p:sp>
      <p:sp>
        <p:nvSpPr>
          <p:cNvPr id="17" name="5 Rectángulo"/>
          <p:cNvSpPr/>
          <p:nvPr/>
        </p:nvSpPr>
        <p:spPr>
          <a:xfrm>
            <a:off x="5913549" y="3130166"/>
            <a:ext cx="3127106" cy="523220"/>
          </a:xfrm>
          <a:prstGeom prst="rect">
            <a:avLst/>
          </a:prstGeom>
        </p:spPr>
        <p:txBody>
          <a:bodyPr/>
          <a:lstStyle/>
          <a:p>
            <a:pPr algn="ctr" defTabSz="457200">
              <a:spcBef>
                <a:spcPct val="0"/>
              </a:spcBef>
            </a:pPr>
            <a:r>
              <a:rPr lang="es-ES" sz="2800" b="1" dirty="0">
                <a:solidFill>
                  <a:srgbClr val="E73137"/>
                </a:solidFill>
                <a:latin typeface="+mj-lt"/>
                <a:ea typeface="+mj-ea"/>
                <a:cs typeface="+mj-cs"/>
              </a:rPr>
              <a:t>Reputación online</a:t>
            </a:r>
          </a:p>
        </p:txBody>
      </p:sp>
      <p:sp>
        <p:nvSpPr>
          <p:cNvPr id="18" name="2 Marcador de contenido"/>
          <p:cNvSpPr txBox="1">
            <a:spLocks/>
          </p:cNvSpPr>
          <p:nvPr/>
        </p:nvSpPr>
        <p:spPr>
          <a:xfrm>
            <a:off x="5164668" y="3733756"/>
            <a:ext cx="4624869" cy="2287532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rgbClr val="007AC6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rgbClr val="007AC6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rgbClr val="007AC6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rgbClr val="007AC6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rgbClr val="007AC6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es-E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Imagen </a:t>
            </a:r>
            <a:r>
              <a:rPr lang="es-ES" sz="3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de nosotros en </a:t>
            </a:r>
            <a:r>
              <a:rPr lang="es-E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Internet </a:t>
            </a:r>
            <a:r>
              <a:rPr lang="es-ES" sz="3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(identidad digital) que provoca en los demás una </a:t>
            </a:r>
            <a:r>
              <a:rPr lang="es-ES" sz="3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valoración.</a:t>
            </a:r>
            <a:endParaRPr lang="es-ES" sz="3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9" name="Picture 2" descr="C:\Users\lidia.parra\Pictures\shutterstock_162867980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85026" y="3516982"/>
            <a:ext cx="2773702" cy="25603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1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23" y="1509820"/>
            <a:ext cx="1923693" cy="1530492"/>
          </a:xfrm>
          <a:prstGeom prst="rect">
            <a:avLst/>
          </a:prstGeom>
        </p:spPr>
      </p:pic>
      <p:sp>
        <p:nvSpPr>
          <p:cNvPr id="9" name="8 Elipse"/>
          <p:cNvSpPr/>
          <p:nvPr/>
        </p:nvSpPr>
        <p:spPr>
          <a:xfrm>
            <a:off x="3322040" y="3808602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02479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title"/>
          </p:nvPr>
        </p:nvSpPr>
        <p:spPr>
          <a:xfrm>
            <a:off x="535641" y="1283168"/>
            <a:ext cx="8915400" cy="658812"/>
          </a:xfrm>
        </p:spPr>
        <p:txBody>
          <a:bodyPr/>
          <a:lstStyle/>
          <a:p>
            <a:r>
              <a:rPr lang="es-ES" dirty="0"/>
              <a:t>¿Qué pasa si alguien vulnera nuestra privacidad</a:t>
            </a:r>
            <a:r>
              <a:rPr lang="es-ES" dirty="0" smtClean="0"/>
              <a:t>?, ¿puede </a:t>
            </a:r>
            <a:r>
              <a:rPr lang="es-ES" dirty="0"/>
              <a:t>ser un delito?</a:t>
            </a:r>
          </a:p>
        </p:txBody>
      </p:sp>
      <p:sp>
        <p:nvSpPr>
          <p:cNvPr id="11" name="Marcador de texto 10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Vulneración privacidad/intimidad</a:t>
            </a:r>
          </a:p>
        </p:txBody>
      </p:sp>
      <p:sp>
        <p:nvSpPr>
          <p:cNvPr id="2" name="AutoShape 2" descr="http://infresco.fundacionctic.org/share/proxy/alfresco/api/node/workspace/SpacesStore/0a949ab4-a24d-40a8-ad77-0821687de28b/content/thumbnails/imgpreview?c=force&amp;lastModified=imgpreview%3A1388651977012"/>
          <p:cNvSpPr>
            <a:spLocks noChangeAspect="1" noChangeArrowheads="1"/>
          </p:cNvSpPr>
          <p:nvPr/>
        </p:nvSpPr>
        <p:spPr bwMode="auto">
          <a:xfrm>
            <a:off x="168540" y="-144463"/>
            <a:ext cx="3302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prstClr val="black"/>
              </a:solidFill>
            </a:endParaRPr>
          </a:p>
        </p:txBody>
      </p:sp>
      <p:pic>
        <p:nvPicPr>
          <p:cNvPr id="13" name="Picture 3" descr="C:\Users\lidia.parra\Pictures\shutterstock_84146302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212" y="2125276"/>
            <a:ext cx="4985531" cy="31399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7 Marcador de contenido"/>
          <p:cNvSpPr txBox="1">
            <a:spLocks/>
          </p:cNvSpPr>
          <p:nvPr/>
        </p:nvSpPr>
        <p:spPr>
          <a:xfrm>
            <a:off x="430306" y="2191870"/>
            <a:ext cx="3820616" cy="3181345"/>
          </a:xfrm>
          <a:prstGeom prst="rect">
            <a:avLst/>
          </a:prstGeom>
          <a:solidFill>
            <a:srgbClr val="FFFFFF"/>
          </a:solidFill>
        </p:spPr>
        <p:txBody>
          <a:bodyPr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ts val="1800"/>
              </a:spcBef>
            </a:pPr>
            <a:r>
              <a:rPr lang="es-ES" sz="2500" b="1" dirty="0" smtClean="0">
                <a:solidFill>
                  <a:srgbClr val="DD3137"/>
                </a:solidFill>
                <a:latin typeface="+mj-lt"/>
              </a:rPr>
              <a:t>Reenviar</a:t>
            </a:r>
            <a:r>
              <a:rPr lang="es-ES" sz="2500" dirty="0" smtClean="0">
                <a:solidFill>
                  <a:srgbClr val="DD3137"/>
                </a:solidFill>
                <a:latin typeface="+mj-lt"/>
              </a:rPr>
              <a:t> </a:t>
            </a:r>
            <a:r>
              <a:rPr lang="es-ES" sz="2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por WhatsApp una </a:t>
            </a:r>
            <a:r>
              <a:rPr lang="es-ES" sz="2500" b="1" dirty="0" smtClean="0">
                <a:solidFill>
                  <a:srgbClr val="DD3137"/>
                </a:solidFill>
                <a:latin typeface="+mj-lt"/>
              </a:rPr>
              <a:t>foto o vídeo</a:t>
            </a:r>
            <a:r>
              <a:rPr lang="es-ES" sz="2500" dirty="0" smtClean="0">
                <a:solidFill>
                  <a:srgbClr val="DD3137"/>
                </a:solidFill>
                <a:latin typeface="+mj-lt"/>
              </a:rPr>
              <a:t> </a:t>
            </a:r>
            <a:r>
              <a:rPr lang="es-ES" sz="2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de un compañero que alguien te ha enviado </a:t>
            </a:r>
            <a:r>
              <a:rPr lang="es-ES" sz="2500" b="1" dirty="0" smtClean="0">
                <a:solidFill>
                  <a:srgbClr val="DD3137"/>
                </a:solidFill>
                <a:latin typeface="+mj-lt"/>
              </a:rPr>
              <a:t>sin su consentimiento</a:t>
            </a:r>
            <a:r>
              <a:rPr lang="es-ES" sz="2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</a:t>
            </a:r>
          </a:p>
          <a:p>
            <a:pPr>
              <a:lnSpc>
                <a:spcPct val="110000"/>
              </a:lnSpc>
              <a:spcBef>
                <a:spcPts val="1800"/>
              </a:spcBef>
            </a:pPr>
            <a:r>
              <a:rPr lang="es-ES" sz="2500" b="1" dirty="0" smtClean="0">
                <a:solidFill>
                  <a:srgbClr val="DD3137"/>
                </a:solidFill>
                <a:latin typeface="+mj-lt"/>
              </a:rPr>
              <a:t>Acceder a la cuenta </a:t>
            </a:r>
            <a:r>
              <a:rPr lang="es-ES" sz="2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de Twitter de un </a:t>
            </a:r>
            <a:r>
              <a:rPr lang="es-ES" sz="2500" b="1" dirty="0" smtClean="0">
                <a:solidFill>
                  <a:srgbClr val="DD3137"/>
                </a:solidFill>
                <a:latin typeface="+mj-lt"/>
              </a:rPr>
              <a:t>compañero</a:t>
            </a:r>
            <a:r>
              <a:rPr lang="es-ES" sz="2500" dirty="0" smtClean="0">
                <a:solidFill>
                  <a:srgbClr val="DD3137"/>
                </a:solidFill>
                <a:latin typeface="+mj-lt"/>
              </a:rPr>
              <a:t> </a:t>
            </a:r>
            <a:r>
              <a:rPr lang="es-ES" sz="2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que se ha dejado la </a:t>
            </a:r>
            <a:r>
              <a:rPr lang="es-ES" sz="2500" b="1" dirty="0" smtClean="0">
                <a:solidFill>
                  <a:srgbClr val="DD3137"/>
                </a:solidFill>
                <a:latin typeface="+mj-lt"/>
              </a:rPr>
              <a:t>sesión abierta</a:t>
            </a:r>
            <a:r>
              <a:rPr lang="es-ES" sz="2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</a:t>
            </a:r>
          </a:p>
          <a:p>
            <a:pPr>
              <a:spcBef>
                <a:spcPts val="1800"/>
              </a:spcBef>
            </a:pPr>
            <a:endParaRPr lang="es-E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585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9429" y="5666909"/>
            <a:ext cx="8915400" cy="658812"/>
          </a:xfrm>
        </p:spPr>
        <p:txBody>
          <a:bodyPr/>
          <a:lstStyle/>
          <a:p>
            <a:r>
              <a:rPr lang="es-ES" dirty="0"/>
              <a:t>Recomendaciones</a:t>
            </a:r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Recomendaciones genéricas</a:t>
            </a: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723" y="3014762"/>
            <a:ext cx="2281482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326">
            <a:off x="7433695" y="4528919"/>
            <a:ext cx="2322587" cy="805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Cómo debe ser una contraseñ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9569" y="1328196"/>
            <a:ext cx="3185302" cy="12545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Marcador de contenido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="" xmlns:p14="http://schemas.microsoft.com/office/powerpoint/2010/main" val="1440868765"/>
              </p:ext>
            </p:extLst>
          </p:nvPr>
        </p:nvGraphicFramePr>
        <p:xfrm>
          <a:off x="584515" y="1070547"/>
          <a:ext cx="89154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9" name="8 Elipse"/>
          <p:cNvSpPr/>
          <p:nvPr/>
        </p:nvSpPr>
        <p:spPr>
          <a:xfrm>
            <a:off x="4798503" y="1459684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5107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5301" y="5545885"/>
            <a:ext cx="8915400" cy="658812"/>
          </a:xfrm>
        </p:spPr>
        <p:txBody>
          <a:bodyPr/>
          <a:lstStyle/>
          <a:p>
            <a:r>
              <a:rPr lang="es-ES" dirty="0">
                <a:hlinkClick r:id="rId3" action="ppaction://hlinkfile"/>
              </a:rPr>
              <a:t>Reco</a:t>
            </a:r>
            <a:r>
              <a:rPr lang="es-ES" dirty="0">
                <a:solidFill>
                  <a:srgbClr val="DD3137"/>
                </a:solidFill>
                <a:hlinkClick r:id="rId3" action="ppaction://hlinkfile"/>
              </a:rPr>
              <a:t>m</a:t>
            </a:r>
            <a:r>
              <a:rPr lang="es-ES" dirty="0">
                <a:hlinkClick r:id="rId3" action="ppaction://hlinkfile"/>
              </a:rPr>
              <a:t>endaciones</a:t>
            </a:r>
            <a:endParaRPr lang="es-ES" dirty="0"/>
          </a:p>
        </p:txBody>
      </p:sp>
      <p:sp>
        <p:nvSpPr>
          <p:cNvPr id="9" name="Marcador de texto 8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/>
              <a:t>Recomendaciones genéricas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9192">
            <a:off x="562797" y="4906457"/>
            <a:ext cx="1940677" cy="671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7162">
            <a:off x="7489722" y="4602881"/>
            <a:ext cx="1778722" cy="926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 descr="https://www.osi.es/sites/default/files/logo-certificados-digitales-https_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7642">
            <a:off x="225423" y="1011646"/>
            <a:ext cx="2496277" cy="8640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648">
            <a:off x="7249091" y="1062590"/>
            <a:ext cx="2407897" cy="835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7" name="Marcador de contenido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592409613"/>
              </p:ext>
            </p:extLst>
          </p:nvPr>
        </p:nvGraphicFramePr>
        <p:xfrm>
          <a:off x="428497" y="1196753"/>
          <a:ext cx="89154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0" name="9 Elipse"/>
          <p:cNvSpPr/>
          <p:nvPr/>
        </p:nvSpPr>
        <p:spPr>
          <a:xfrm>
            <a:off x="4630723" y="1736521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828843" y="5493181"/>
            <a:ext cx="92279" cy="9227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683090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63783" y="2044041"/>
            <a:ext cx="4689500" cy="3268844"/>
          </a:xfrm>
          <a:prstGeom prst="rect">
            <a:avLst/>
          </a:prstGeom>
        </p:spPr>
      </p:pic>
      <p:sp>
        <p:nvSpPr>
          <p:cNvPr id="23" name="11 Título"/>
          <p:cNvSpPr>
            <a:spLocks noGrp="1"/>
          </p:cNvSpPr>
          <p:nvPr>
            <p:ph type="title"/>
          </p:nvPr>
        </p:nvSpPr>
        <p:spPr>
          <a:xfrm>
            <a:off x="535641" y="1276276"/>
            <a:ext cx="8915400" cy="548220"/>
          </a:xfrm>
        </p:spPr>
        <p:txBody>
          <a:bodyPr>
            <a:normAutofit/>
          </a:bodyPr>
          <a:lstStyle/>
          <a:p>
            <a:r>
              <a:rPr lang="es-ES" dirty="0" smtClean="0">
                <a:solidFill>
                  <a:srgbClr val="DD3137"/>
                </a:solidFill>
                <a:latin typeface="+mj-lt"/>
              </a:rPr>
              <a:t>Dónde localizar más información</a:t>
            </a:r>
            <a:endParaRPr lang="es-ES" dirty="0">
              <a:solidFill>
                <a:srgbClr val="DD3137"/>
              </a:solidFill>
              <a:latin typeface="+mj-lt"/>
            </a:endParaRPr>
          </a:p>
        </p:txBody>
      </p:sp>
      <p:sp>
        <p:nvSpPr>
          <p:cNvPr id="25" name="5 Marcador de pie de página"/>
          <p:cNvSpPr txBox="1">
            <a:spLocks/>
          </p:cNvSpPr>
          <p:nvPr/>
        </p:nvSpPr>
        <p:spPr>
          <a:xfrm>
            <a:off x="3158801" y="6363041"/>
            <a:ext cx="3588399" cy="365125"/>
          </a:xfrm>
          <a:prstGeom prst="rect">
            <a:avLst/>
          </a:prstGeom>
        </p:spPr>
        <p:txBody>
          <a:bodyPr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mtClean="0"/>
              <a:t>Más información</a:t>
            </a:r>
            <a:endParaRPr lang="es-ES" dirty="0"/>
          </a:p>
        </p:txBody>
      </p:sp>
      <p:sp>
        <p:nvSpPr>
          <p:cNvPr id="26" name="2 CuadroTexto"/>
          <p:cNvSpPr txBox="1"/>
          <p:nvPr/>
        </p:nvSpPr>
        <p:spPr>
          <a:xfrm>
            <a:off x="1286591" y="5610699"/>
            <a:ext cx="23866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DD3137"/>
                </a:solidFill>
              </a:rPr>
              <a:t>https://</a:t>
            </a:r>
            <a:r>
              <a:rPr lang="es-ES" dirty="0" smtClean="0">
                <a:solidFill>
                  <a:srgbClr val="DD3137"/>
                </a:solidFill>
              </a:rPr>
              <a:t>www.osi.es</a:t>
            </a:r>
            <a:endParaRPr lang="es-ES" dirty="0">
              <a:solidFill>
                <a:srgbClr val="DD3137"/>
              </a:solidFill>
            </a:endParaRPr>
          </a:p>
        </p:txBody>
      </p:sp>
      <p:sp>
        <p:nvSpPr>
          <p:cNvPr id="27" name="10 CuadroTexto"/>
          <p:cNvSpPr txBox="1"/>
          <p:nvPr/>
        </p:nvSpPr>
        <p:spPr>
          <a:xfrm>
            <a:off x="5893001" y="5584443"/>
            <a:ext cx="2730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DD3137"/>
                </a:solidFill>
              </a:rPr>
              <a:t>https</a:t>
            </a:r>
            <a:r>
              <a:rPr lang="es-ES" dirty="0" smtClean="0">
                <a:solidFill>
                  <a:srgbClr val="DD3137"/>
                </a:solidFill>
              </a:rPr>
              <a:t>://www.is4k.es</a:t>
            </a:r>
            <a:endParaRPr lang="es-ES" dirty="0">
              <a:solidFill>
                <a:srgbClr val="DD3137"/>
              </a:solidFill>
            </a:endParaRPr>
          </a:p>
        </p:txBody>
      </p:sp>
      <p:pic>
        <p:nvPicPr>
          <p:cNvPr id="28" name="Picture 5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12" r="8044"/>
          <a:stretch/>
        </p:blipFill>
        <p:spPr bwMode="auto">
          <a:xfrm>
            <a:off x="658905" y="2043596"/>
            <a:ext cx="3807575" cy="337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659483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808379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PS_ciberseguridad_plantillaPPT">
  <a:themeElements>
    <a:clrScheme name="APS ciberseguridad">
      <a:dk1>
        <a:srgbClr val="002060"/>
      </a:dk1>
      <a:lt1>
        <a:sysClr val="window" lastClr="FFFFFF"/>
      </a:lt1>
      <a:dk2>
        <a:srgbClr val="5B7CA3"/>
      </a:dk2>
      <a:lt2>
        <a:srgbClr val="F8F8F8"/>
      </a:lt2>
      <a:accent1>
        <a:srgbClr val="0070C0"/>
      </a:accent1>
      <a:accent2>
        <a:srgbClr val="00B0F0"/>
      </a:accent2>
      <a:accent3>
        <a:srgbClr val="9ED1EA"/>
      </a:accent3>
      <a:accent4>
        <a:srgbClr val="969696"/>
      </a:accent4>
      <a:accent5>
        <a:srgbClr val="969696"/>
      </a:accent5>
      <a:accent6>
        <a:srgbClr val="C0C0C0"/>
      </a:accent6>
      <a:hlink>
        <a:srgbClr val="002060"/>
      </a:hlink>
      <a:folHlink>
        <a:srgbClr val="B2B2B2"/>
      </a:folHlink>
    </a:clrScheme>
    <a:fontScheme name="Calibri Cambria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sentación1" id="{2D01DFA0-EC05-4931-ACE6-9E6F52518512}" vid="{D30EB0C8-4411-4707-994A-6A84195254A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1293</TotalTime>
  <Words>776</Words>
  <Application>Microsoft Office PowerPoint</Application>
  <PresentationFormat>A4 (210 x 297 mm)</PresentationFormat>
  <Paragraphs>138</Paragraphs>
  <Slides>29</Slides>
  <Notes>23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0" baseType="lpstr">
      <vt:lpstr>APS_ciberseguridad_plantillaPPT</vt:lpstr>
      <vt:lpstr>Diapositiva 1</vt:lpstr>
      <vt:lpstr>Uso seguro y responsable  de las TIC</vt:lpstr>
      <vt:lpstr>Diapositiva 3</vt:lpstr>
      <vt:lpstr>Diapositiva 4</vt:lpstr>
      <vt:lpstr>Diapositiva 5</vt:lpstr>
      <vt:lpstr>Diapositiva 6</vt:lpstr>
      <vt:lpstr>Diapositiva 7</vt:lpstr>
      <vt:lpstr>¿Qué vamos a aprender hoy?</vt:lpstr>
      <vt:lpstr>Acceso a contenido inapropiado</vt:lpstr>
      <vt:lpstr>Riesgos de acceso a contenidos inapropiados</vt:lpstr>
      <vt:lpstr>Recomendaciones para su prevención </vt:lpstr>
      <vt:lpstr>Verificación de la información</vt:lpstr>
      <vt:lpstr>Bulos, mitos y fraudes</vt:lpstr>
      <vt:lpstr>Mentiras en la red</vt:lpstr>
      <vt:lpstr>Mentiras en la red</vt:lpstr>
      <vt:lpstr>Mentiras en la red</vt:lpstr>
      <vt:lpstr>Diapositiva 17</vt:lpstr>
      <vt:lpstr>Principales vías de infección</vt:lpstr>
      <vt:lpstr>Ejemplo</vt:lpstr>
      <vt:lpstr>Ejemplos de fraudes</vt:lpstr>
      <vt:lpstr>El adivino Dave</vt:lpstr>
      <vt:lpstr>Qué información voy dejando sobre mí en la red</vt:lpstr>
      <vt:lpstr>Privacidad en Internet</vt:lpstr>
      <vt:lpstr>Diapositiva 24</vt:lpstr>
      <vt:lpstr>¿Qué pasa si alguien vulnera nuestra privacidad?, ¿puede ser un delito?</vt:lpstr>
      <vt:lpstr>Recomendaciones</vt:lpstr>
      <vt:lpstr>Recomendaciones</vt:lpstr>
      <vt:lpstr>Dónde localizar más información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nelson_solano</dc:creator>
  <cp:lastModifiedBy>ti</cp:lastModifiedBy>
  <cp:revision>17</cp:revision>
  <dcterms:created xsi:type="dcterms:W3CDTF">2017-09-28T11:05:43Z</dcterms:created>
  <dcterms:modified xsi:type="dcterms:W3CDTF">2018-03-25T12:01:30Z</dcterms:modified>
</cp:coreProperties>
</file>